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media/image11.jpg" ContentType="image/png"/>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6">
  <p:sldMasterIdLst>
    <p:sldMasterId id="2147483909" r:id="rId1"/>
    <p:sldMasterId id="2147483649" r:id="rId2"/>
  </p:sldMasterIdLst>
  <p:notesMasterIdLst>
    <p:notesMasterId r:id="rId36"/>
  </p:notesMasterIdLst>
  <p:handoutMasterIdLst>
    <p:handoutMasterId r:id="rId37"/>
  </p:handoutMasterIdLst>
  <p:sldIdLst>
    <p:sldId id="795" r:id="rId3"/>
    <p:sldId id="1328" r:id="rId4"/>
    <p:sldId id="1327" r:id="rId5"/>
    <p:sldId id="1375" r:id="rId6"/>
    <p:sldId id="1334" r:id="rId7"/>
    <p:sldId id="1333" r:id="rId8"/>
    <p:sldId id="1335" r:id="rId9"/>
    <p:sldId id="1373" r:id="rId10"/>
    <p:sldId id="1376" r:id="rId11"/>
    <p:sldId id="1408" r:id="rId12"/>
    <p:sldId id="1336" r:id="rId13"/>
    <p:sldId id="1379" r:id="rId14"/>
    <p:sldId id="1382" r:id="rId15"/>
    <p:sldId id="1384" r:id="rId16"/>
    <p:sldId id="1386" r:id="rId17"/>
    <p:sldId id="1389" r:id="rId18"/>
    <p:sldId id="1410" r:id="rId19"/>
    <p:sldId id="1411" r:id="rId20"/>
    <p:sldId id="1412" r:id="rId21"/>
    <p:sldId id="1413" r:id="rId22"/>
    <p:sldId id="1396" r:id="rId23"/>
    <p:sldId id="1397" r:id="rId24"/>
    <p:sldId id="1400" r:id="rId25"/>
    <p:sldId id="1402" r:id="rId26"/>
    <p:sldId id="1401" r:id="rId27"/>
    <p:sldId id="1399" r:id="rId28"/>
    <p:sldId id="1398" r:id="rId29"/>
    <p:sldId id="1414" r:id="rId30"/>
    <p:sldId id="1323" r:id="rId31"/>
    <p:sldId id="1415" r:id="rId32"/>
    <p:sldId id="1416" r:id="rId33"/>
    <p:sldId id="1407" r:id="rId34"/>
    <p:sldId id="1326" r:id="rId35"/>
  </p:sldIdLst>
  <p:sldSz cx="12192000" cy="6858000"/>
  <p:notesSz cx="6858000" cy="9144000"/>
  <p:embeddedFontLst>
    <p:embeddedFont>
      <p:font typeface="黑体" panose="02010609060101010101" pitchFamily="49" charset="-122"/>
      <p:regular r:id="rId38"/>
    </p:embeddedFont>
    <p:embeddedFont>
      <p:font typeface="Arial Unicode MS" panose="020B0604020202020204" pitchFamily="34" charset="-122"/>
      <p:regular r:id="rId39"/>
    </p:embeddedFont>
    <p:embeddedFont>
      <p:font typeface="楷体" panose="02010609060101010101" pitchFamily="49" charset="-122"/>
      <p:regular r:id="rId40"/>
    </p:embeddedFont>
    <p:embeddedFont>
      <p:font typeface="微软雅黑" panose="020B0503020204020204" pitchFamily="34" charset="-122"/>
      <p:regular r:id="rId41"/>
      <p:bold r:id="rId42"/>
    </p:embeddedFont>
  </p:embeddedFontLst>
  <p:defaultTextStyle>
    <a:defPPr>
      <a:defRPr lang="zh-CN"/>
    </a:defPPr>
    <a:lvl1pPr algn="l" rtl="0" fontAlgn="base">
      <a:spcBef>
        <a:spcPct val="0"/>
      </a:spcBef>
      <a:spcAft>
        <a:spcPct val="0"/>
      </a:spcAft>
      <a:defRPr kumimoji="1" sz="2000"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umimoji="1" sz="2000"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umimoji="1" sz="2000"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umimoji="1" sz="2000"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umimoji="1" sz="2000" b="1" kern="1200">
        <a:solidFill>
          <a:schemeClr val="tx1"/>
        </a:solidFill>
        <a:latin typeface="Arial" pitchFamily="34" charset="0"/>
        <a:ea typeface="宋体" pitchFamily="2" charset="-122"/>
        <a:cs typeface="+mn-cs"/>
      </a:defRPr>
    </a:lvl5pPr>
    <a:lvl6pPr marL="2286000" algn="l" defTabSz="914400" rtl="0" eaLnBrk="1" latinLnBrk="0" hangingPunct="1">
      <a:defRPr kumimoji="1" sz="2000" b="1" kern="1200">
        <a:solidFill>
          <a:schemeClr val="tx1"/>
        </a:solidFill>
        <a:latin typeface="Arial" pitchFamily="34" charset="0"/>
        <a:ea typeface="宋体" pitchFamily="2" charset="-122"/>
        <a:cs typeface="+mn-cs"/>
      </a:defRPr>
    </a:lvl6pPr>
    <a:lvl7pPr marL="2743200" algn="l" defTabSz="914400" rtl="0" eaLnBrk="1" latinLnBrk="0" hangingPunct="1">
      <a:defRPr kumimoji="1" sz="2000" b="1" kern="1200">
        <a:solidFill>
          <a:schemeClr val="tx1"/>
        </a:solidFill>
        <a:latin typeface="Arial" pitchFamily="34" charset="0"/>
        <a:ea typeface="宋体" pitchFamily="2" charset="-122"/>
        <a:cs typeface="+mn-cs"/>
      </a:defRPr>
    </a:lvl7pPr>
    <a:lvl8pPr marL="3200400" algn="l" defTabSz="914400" rtl="0" eaLnBrk="1" latinLnBrk="0" hangingPunct="1">
      <a:defRPr kumimoji="1" sz="2000" b="1" kern="1200">
        <a:solidFill>
          <a:schemeClr val="tx1"/>
        </a:solidFill>
        <a:latin typeface="Arial" pitchFamily="34" charset="0"/>
        <a:ea typeface="宋体" pitchFamily="2" charset="-122"/>
        <a:cs typeface="+mn-cs"/>
      </a:defRPr>
    </a:lvl8pPr>
    <a:lvl9pPr marL="3657600" algn="l" defTabSz="914400" rtl="0" eaLnBrk="1" latinLnBrk="0" hangingPunct="1">
      <a:defRPr kumimoji="1" sz="2000" b="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40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408" initials="6" lastIdx="1" clrIdx="0">
    <p:extLst>
      <p:ext uri="{19B8F6BF-5375-455C-9EA6-DF929625EA0E}">
        <p15:presenceInfo xmlns:p15="http://schemas.microsoft.com/office/powerpoint/2012/main" userId="6408"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0FFFF"/>
    <a:srgbClr val="368EAE"/>
    <a:srgbClr val="6D6DDF"/>
    <a:srgbClr val="A6A6A6"/>
    <a:srgbClr val="CC0000"/>
    <a:srgbClr val="D6D6F5"/>
    <a:srgbClr val="7878DE"/>
    <a:srgbClr val="F2F2FC"/>
    <a:srgbClr val="2222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4185" autoAdjust="0"/>
  </p:normalViewPr>
  <p:slideViewPr>
    <p:cSldViewPr>
      <p:cViewPr varScale="1">
        <p:scale>
          <a:sx n="71" d="100"/>
          <a:sy n="71" d="100"/>
        </p:scale>
        <p:origin x="926" y="58"/>
      </p:cViewPr>
      <p:guideLst>
        <p:guide orient="horz" pos="240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3246"/>
    </p:cViewPr>
  </p:sorterViewPr>
  <p:notesViewPr>
    <p:cSldViewPr>
      <p:cViewPr varScale="1">
        <p:scale>
          <a:sx n="56" d="100"/>
          <a:sy n="56" d="100"/>
        </p:scale>
        <p:origin x="-115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4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9246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9246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9246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ClrTx/>
              <a:buFontTx/>
              <a:buNone/>
              <a:defRPr kumimoji="0" sz="1200" b="0">
                <a:latin typeface="Arial" pitchFamily="34" charset="0"/>
                <a:ea typeface="宋体" pitchFamily="2" charset="-122"/>
              </a:defRPr>
            </a:lvl1pPr>
          </a:lstStyle>
          <a:p>
            <a:pPr>
              <a:defRPr/>
            </a:pPr>
            <a:fld id="{11706E0D-9E9C-49C2-8B41-F0E963323831}" type="slidenum">
              <a:rPr lang="en-US" altLang="zh-CN"/>
              <a:pPr>
                <a:defRPr/>
              </a:pPr>
              <a:t>‹#›</a:t>
            </a:fld>
            <a:endParaRPr lang="en-US" altLang="zh-CN"/>
          </a:p>
        </p:txBody>
      </p:sp>
    </p:spTree>
    <p:extLst>
      <p:ext uri="{BB962C8B-B14F-4D97-AF65-F5344CB8AC3E}">
        <p14:creationId xmlns:p14="http://schemas.microsoft.com/office/powerpoint/2010/main" val="3305484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911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5120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911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11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buClrTx/>
              <a:buFontTx/>
              <a:buNone/>
              <a:defRPr kumimoji="0" sz="1200" b="0">
                <a:latin typeface="Arial" pitchFamily="34" charset="0"/>
                <a:ea typeface="宋体" pitchFamily="2" charset="-122"/>
              </a:defRPr>
            </a:lvl1pPr>
          </a:lstStyle>
          <a:p>
            <a:pPr>
              <a:defRPr/>
            </a:pPr>
            <a:endParaRPr lang="en-US" altLang="zh-CN"/>
          </a:p>
        </p:txBody>
      </p:sp>
      <p:sp>
        <p:nvSpPr>
          <p:cNvPr id="911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ClrTx/>
              <a:buFontTx/>
              <a:buNone/>
              <a:defRPr kumimoji="0" sz="1200" b="0">
                <a:latin typeface="Arial" pitchFamily="34" charset="0"/>
                <a:ea typeface="宋体" pitchFamily="2" charset="-122"/>
              </a:defRPr>
            </a:lvl1pPr>
          </a:lstStyle>
          <a:p>
            <a:pPr>
              <a:defRPr/>
            </a:pPr>
            <a:fld id="{531619DD-25A9-4F7D-8374-95269ED5866D}" type="slidenum">
              <a:rPr lang="en-US" altLang="zh-CN"/>
              <a:pPr>
                <a:defRPr/>
              </a:pPr>
              <a:t>‹#›</a:t>
            </a:fld>
            <a:endParaRPr lang="en-US" altLang="zh-CN"/>
          </a:p>
        </p:txBody>
      </p:sp>
    </p:spTree>
    <p:extLst>
      <p:ext uri="{BB962C8B-B14F-4D97-AF65-F5344CB8AC3E}">
        <p14:creationId xmlns:p14="http://schemas.microsoft.com/office/powerpoint/2010/main" val="5039981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6200" y="8686800"/>
            <a:ext cx="2971800" cy="457200"/>
          </a:xfrm>
          <a:noFill/>
        </p:spPr>
        <p:txBody>
          <a:bodyPr/>
          <a:lstStyle/>
          <a:p>
            <a:fld id="{159C9360-CD9B-4317-AD73-22B80FA2CC47}" type="slidenum">
              <a:rPr lang="en-US" altLang="zh-CN" smtClean="0"/>
              <a:pPr/>
              <a:t>1</a:t>
            </a:fld>
            <a:endParaRPr lang="en-US" altLang="zh-CN"/>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xfrm>
            <a:off x="914400" y="4343400"/>
            <a:ext cx="5029200" cy="4114800"/>
          </a:xfrm>
          <a:noFill/>
          <a:ln/>
        </p:spPr>
        <p:txBody>
          <a:bodyPr/>
          <a:lstStyle/>
          <a:p>
            <a:pPr marL="228600" indent="-228600" algn="just" eaLnBrk="1" hangingPunct="1"/>
            <a:endParaRPr lang="zh-CN" altLang="zh-CN" dirty="0"/>
          </a:p>
        </p:txBody>
      </p:sp>
    </p:spTree>
    <p:extLst>
      <p:ext uri="{BB962C8B-B14F-4D97-AF65-F5344CB8AC3E}">
        <p14:creationId xmlns:p14="http://schemas.microsoft.com/office/powerpoint/2010/main" val="3875961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外来物资运输路径规划是从运输网络中，选择出从起点到坝址的可行运输方案。常见的研究方法是将运输网络转化为图论中的节点</a:t>
            </a:r>
            <a:r>
              <a:rPr lang="en-US" altLang="zh-CN" dirty="0" smtClean="0"/>
              <a:t>-</a:t>
            </a:r>
            <a:r>
              <a:rPr lang="zh-CN" altLang="en-US" dirty="0" smtClean="0"/>
              <a:t>路径拓扑关系，转化为数学问题进行求解。但与一般运输问题不同，水电工程外来物资运输网络涉及多式联运，还需要考虑中转站，是一种转运站</a:t>
            </a:r>
            <a:r>
              <a:rPr lang="en-US" altLang="zh-CN" dirty="0" smtClean="0"/>
              <a:t>+</a:t>
            </a:r>
            <a:r>
              <a:rPr lang="zh-CN" altLang="en-US" dirty="0" smtClean="0"/>
              <a:t>通道的多式联运网络，一般的节点</a:t>
            </a:r>
            <a:r>
              <a:rPr lang="en-US" altLang="zh-CN" dirty="0" smtClean="0"/>
              <a:t>-</a:t>
            </a:r>
            <a:r>
              <a:rPr lang="zh-CN" altLang="en-US" dirty="0" smtClean="0"/>
              <a:t>路径拓扑关系无法表征该网络特征。除此之外，水电工程外来物资运输网络还需要考虑桥梁、隧道的改扩建情况，对重大件尺寸及重量的限制条件。并在在是工期内运输网络会因为交通规划，而发生改变。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10</a:t>
            </a:fld>
            <a:endParaRPr lang="en-US" altLang="zh-CN"/>
          </a:p>
        </p:txBody>
      </p:sp>
    </p:spTree>
    <p:extLst>
      <p:ext uri="{BB962C8B-B14F-4D97-AF65-F5344CB8AC3E}">
        <p14:creationId xmlns:p14="http://schemas.microsoft.com/office/powerpoint/2010/main" val="11093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为此，本研究基于图论提出一种分层节点</a:t>
            </a:r>
            <a:r>
              <a:rPr lang="en-US" altLang="zh-CN" dirty="0" smtClean="0"/>
              <a:t>-</a:t>
            </a:r>
            <a:r>
              <a:rPr lang="zh-CN" altLang="en-US" dirty="0" smtClean="0"/>
              <a:t>路径网络异构连通图，将公路、铁路以及水路进行分层，将中转站以节点</a:t>
            </a:r>
            <a:r>
              <a:rPr lang="en-US" altLang="zh-CN" dirty="0" smtClean="0"/>
              <a:t>-</a:t>
            </a:r>
            <a:r>
              <a:rPr lang="zh-CN" altLang="en-US" dirty="0" smtClean="0"/>
              <a:t>路径表示，以成本投资为优化目标，作为边权值，其中成本投资中改扩建投资，用来反映桥梁、隧道的改扩建情况。至此，通过构建异构连通图表示转运站</a:t>
            </a:r>
            <a:r>
              <a:rPr lang="en-US" altLang="zh-CN" dirty="0" smtClean="0"/>
              <a:t>+</a:t>
            </a:r>
            <a:r>
              <a:rPr lang="zh-CN" altLang="en-US" dirty="0" smtClean="0"/>
              <a:t>通道的多式联运网络，将运输路径优化问题转化为数学上的：在一个赋权图中求给定顶点间的权最小的路径问题。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11</a:t>
            </a:fld>
            <a:endParaRPr lang="en-US" altLang="zh-CN"/>
          </a:p>
        </p:txBody>
      </p:sp>
    </p:spTree>
    <p:extLst>
      <p:ext uri="{BB962C8B-B14F-4D97-AF65-F5344CB8AC3E}">
        <p14:creationId xmlns:p14="http://schemas.microsoft.com/office/powerpoint/2010/main" val="124364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进一步地，对于重大件的运输还需要考虑尺寸和重量约束，本研究参考车辆路径优化问题中时间窗的概念，以广义时间窗表征尺寸和重量约束。对于运输网络随着工期推进表现出的时变性，本研究基于离散数学思想，以离散化时间轴的方式将工程工期离散为多个时间区间，在每个时间区间内，运输网络是静态的</a:t>
            </a:r>
            <a:r>
              <a:rPr lang="zh-CN" altLang="en-US" dirty="0" smtClean="0"/>
              <a:t>。至此即可建立起考虑约束性和时变性的多式联运路径优化模型。</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12</a:t>
            </a:fld>
            <a:endParaRPr lang="en-US" altLang="zh-CN"/>
          </a:p>
        </p:txBody>
      </p:sp>
    </p:spTree>
    <p:extLst>
      <p:ext uri="{BB962C8B-B14F-4D97-AF65-F5344CB8AC3E}">
        <p14:creationId xmlns:p14="http://schemas.microsoft.com/office/powerpoint/2010/main" val="333666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针对上述建立的多式联运路径优化模型，基于</a:t>
            </a:r>
            <a:r>
              <a:rPr lang="en-US" altLang="zh-CN" dirty="0" err="1" smtClean="0"/>
              <a:t>Dijkstra</a:t>
            </a:r>
            <a:r>
              <a:rPr lang="zh-CN" altLang="en-US" dirty="0" smtClean="0"/>
              <a:t>设计了求解算法，首先将工期离散化处理，以时间序选择时间区间，然后参考决策者意愿指定转运站和途经城市，并进行分段处理，在分段内采用</a:t>
            </a:r>
            <a:r>
              <a:rPr lang="en-US" altLang="zh-CN" dirty="0" err="1" smtClean="0"/>
              <a:t>Dijkstra</a:t>
            </a:r>
            <a:r>
              <a:rPr lang="zh-CN" altLang="en-US" dirty="0" smtClean="0"/>
              <a:t>算法进行路径优化，通过依次更换时间区间和分段，获取最优到坝址的运输路线。最终经过路径优化可得到多个备选方案，然后采用多目标决策进行方案优选。</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13</a:t>
            </a:fld>
            <a:endParaRPr lang="en-US" altLang="zh-CN"/>
          </a:p>
        </p:txBody>
      </p:sp>
    </p:spTree>
    <p:extLst>
      <p:ext uri="{BB962C8B-B14F-4D97-AF65-F5344CB8AC3E}">
        <p14:creationId xmlns:p14="http://schemas.microsoft.com/office/powerpoint/2010/main" val="11028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本研究选取成本投资、运输历时、运输风险作为决策目标，其中运输历时指标是为了满足施工进度要求。运输风险主要考虑地震地质灾害，采用专家打分法估计</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14</a:t>
            </a:fld>
            <a:endParaRPr lang="en-US" altLang="zh-CN"/>
          </a:p>
        </p:txBody>
      </p:sp>
    </p:spTree>
    <p:extLst>
      <p:ext uri="{BB962C8B-B14F-4D97-AF65-F5344CB8AC3E}">
        <p14:creationId xmlns:p14="http://schemas.microsoft.com/office/powerpoint/2010/main" val="413292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通过分析，从经济、风险以及施工进度要求三个方面建立决策体系，以成本投资、运输风险以及运输历时为决策目标，建立多目标决策模型。然后采用层次分析法对决策指标进行赋权，对决策指标属性值进行标准化处理，最后采用</a:t>
            </a:r>
            <a:r>
              <a:rPr lang="en-US" altLang="zh-CN" dirty="0" smtClean="0"/>
              <a:t>TOPSIS</a:t>
            </a:r>
            <a:r>
              <a:rPr lang="zh-CN" altLang="en-US" dirty="0" smtClean="0"/>
              <a:t>法计算贴近度，进行方案优选。</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15</a:t>
            </a:fld>
            <a:endParaRPr lang="en-US" altLang="zh-CN"/>
          </a:p>
        </p:txBody>
      </p:sp>
    </p:spTree>
    <p:extLst>
      <p:ext uri="{BB962C8B-B14F-4D97-AF65-F5344CB8AC3E}">
        <p14:creationId xmlns:p14="http://schemas.microsoft.com/office/powerpoint/2010/main" val="125787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除了理论研究，本研究还注重解决实际工程问题。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16</a:t>
            </a:fld>
            <a:endParaRPr lang="en-US" altLang="zh-CN"/>
          </a:p>
        </p:txBody>
      </p:sp>
    </p:spTree>
    <p:extLst>
      <p:ext uri="{BB962C8B-B14F-4D97-AF65-F5344CB8AC3E}">
        <p14:creationId xmlns:p14="http://schemas.microsoft.com/office/powerpoint/2010/main" val="240929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为</a:t>
            </a:r>
            <a:r>
              <a:rPr lang="zh-CN" altLang="en-US" dirty="0" smtClean="0"/>
              <a:t>解决数据采集困难、决策周期长、方案展示直观性不足</a:t>
            </a:r>
            <a:r>
              <a:rPr lang="zh-CN" altLang="en-US" dirty="0" smtClean="0"/>
              <a:t>等实际工程问题，运用</a:t>
            </a:r>
            <a:r>
              <a:rPr lang="en-US" altLang="zh-CN" dirty="0" smtClean="0"/>
              <a:t>Python</a:t>
            </a:r>
            <a:r>
              <a:rPr lang="zh-CN" altLang="en-US" dirty="0" smtClean="0"/>
              <a:t>，</a:t>
            </a:r>
            <a:r>
              <a:rPr lang="en-US" altLang="zh-CN" dirty="0" err="1" smtClean="0"/>
              <a:t>Javascript</a:t>
            </a:r>
            <a:r>
              <a:rPr lang="zh-CN" altLang="en-US" dirty="0" smtClean="0"/>
              <a:t>等编程语言自主</a:t>
            </a:r>
            <a:r>
              <a:rPr lang="zh-CN" altLang="en-US" dirty="0" smtClean="0"/>
              <a:t>研发了大型水利水电工程外来物资运输方案决策系统。该</a:t>
            </a:r>
            <a:r>
              <a:rPr lang="zh-CN" altLang="en-US" dirty="0" smtClean="0"/>
              <a:t>系统的逻辑架构如图所示：最底层是数据采集模块、然后进行数据</a:t>
            </a:r>
            <a:r>
              <a:rPr lang="zh-CN" altLang="en-US" dirty="0" smtClean="0"/>
              <a:t>储存与</a:t>
            </a:r>
            <a:r>
              <a:rPr lang="zh-CN" altLang="en-US" dirty="0" smtClean="0"/>
              <a:t>管理，业务处理是根据数据库数据进行参数计算，方案规划等操作，最上层是人机交互界面，用户可以发布命令。</a:t>
            </a:r>
            <a:endParaRPr lang="zh-CN" altLang="en-US" dirty="0" smtClean="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17</a:t>
            </a:fld>
            <a:endParaRPr lang="en-US" altLang="zh-CN"/>
          </a:p>
        </p:txBody>
      </p:sp>
      <p:sp>
        <p:nvSpPr>
          <p:cNvPr id="7" name="页脚占位符 6"/>
          <p:cNvSpPr>
            <a:spLocks noGrp="1"/>
          </p:cNvSpPr>
          <p:nvPr>
            <p:ph type="ftr" sz="quarter" idx="11"/>
          </p:nvPr>
        </p:nvSpPr>
        <p:spPr/>
        <p:txBody>
          <a:bodyPr/>
          <a:lstStyle/>
          <a:p>
            <a:pPr>
              <a:defRPr/>
            </a:pPr>
            <a:endParaRPr lang="en-US" altLang="zh-CN"/>
          </a:p>
        </p:txBody>
      </p:sp>
      <p:sp>
        <p:nvSpPr>
          <p:cNvPr id="8" name="页眉占位符 7"/>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2085601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针对数据采集困难问题。本研究基于</a:t>
            </a:r>
            <a:r>
              <a:rPr lang="en-US" altLang="zh-CN" dirty="0" smtClean="0"/>
              <a:t>GIS</a:t>
            </a:r>
            <a:r>
              <a:rPr lang="zh-CN" altLang="en-US" dirty="0" smtClean="0"/>
              <a:t>平台</a:t>
            </a:r>
            <a:r>
              <a:rPr lang="en-US" altLang="zh-CN" dirty="0" smtClean="0"/>
              <a:t>API</a:t>
            </a:r>
            <a:r>
              <a:rPr lang="zh-CN" altLang="en-US" dirty="0" smtClean="0"/>
              <a:t>技术实现了数据批量采集，通过向</a:t>
            </a:r>
            <a:r>
              <a:rPr lang="en-US" altLang="zh-CN" dirty="0" smtClean="0"/>
              <a:t>GIS</a:t>
            </a:r>
            <a:r>
              <a:rPr lang="zh-CN" altLang="en-US" dirty="0" smtClean="0"/>
              <a:t>平台发送对应参数请求，返回相应的数据，再通过</a:t>
            </a:r>
            <a:r>
              <a:rPr lang="en-US" altLang="zh-CN" dirty="0" smtClean="0"/>
              <a:t>JSON</a:t>
            </a:r>
            <a:r>
              <a:rPr lang="zh-CN" altLang="en-US" dirty="0" smtClean="0"/>
              <a:t>解析提取有效数据。对于公共</a:t>
            </a:r>
            <a:r>
              <a:rPr lang="en-US" altLang="zh-CN" dirty="0" smtClean="0"/>
              <a:t>GIS</a:t>
            </a:r>
            <a:r>
              <a:rPr lang="zh-CN" altLang="en-US" dirty="0" smtClean="0"/>
              <a:t>平台尚没有的数据，设置了人工采集数据输入接口。</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18</a:t>
            </a:fld>
            <a:endParaRPr lang="en-US" altLang="zh-CN"/>
          </a:p>
        </p:txBody>
      </p:sp>
      <p:sp>
        <p:nvSpPr>
          <p:cNvPr id="7" name="页脚占位符 6"/>
          <p:cNvSpPr>
            <a:spLocks noGrp="1"/>
          </p:cNvSpPr>
          <p:nvPr>
            <p:ph type="ftr" sz="quarter" idx="11"/>
          </p:nvPr>
        </p:nvSpPr>
        <p:spPr/>
        <p:txBody>
          <a:bodyPr/>
          <a:lstStyle/>
          <a:p>
            <a:pPr>
              <a:defRPr/>
            </a:pPr>
            <a:endParaRPr lang="en-US" altLang="zh-CN"/>
          </a:p>
        </p:txBody>
      </p:sp>
      <p:sp>
        <p:nvSpPr>
          <p:cNvPr id="8" name="页眉占位符 7"/>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3668011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800" b="0" kern="1200" dirty="0" smtClean="0">
                <a:solidFill>
                  <a:srgbClr val="404040"/>
                </a:solidFill>
                <a:latin typeface="Arial" pitchFamily="34" charset="0"/>
                <a:ea typeface="楷体" panose="02010609060101010101" pitchFamily="49" charset="-122"/>
                <a:cs typeface="+mn-cs"/>
              </a:rPr>
              <a:t>为解决数据量大，结构复杂，难以储存与管理问题。本研究采用</a:t>
            </a:r>
            <a:r>
              <a:rPr lang="en-US" altLang="zh-CN" sz="800" b="0" kern="1200" dirty="0" smtClean="0">
                <a:solidFill>
                  <a:srgbClr val="404040"/>
                </a:solidFill>
                <a:latin typeface="Arial" pitchFamily="34" charset="0"/>
                <a:ea typeface="楷体" panose="02010609060101010101" pitchFamily="49" charset="-122"/>
                <a:cs typeface="+mn-cs"/>
              </a:rPr>
              <a:t>SQL Server</a:t>
            </a:r>
            <a:r>
              <a:rPr lang="zh-CN" altLang="en-US" sz="800" b="0" kern="1200" dirty="0" smtClean="0">
                <a:solidFill>
                  <a:srgbClr val="404040"/>
                </a:solidFill>
                <a:latin typeface="Arial" pitchFamily="34" charset="0"/>
                <a:ea typeface="楷体" panose="02010609060101010101" pitchFamily="49" charset="-122"/>
                <a:cs typeface="+mn-cs"/>
              </a:rPr>
              <a:t>数据库，结合</a:t>
            </a:r>
            <a:r>
              <a:rPr lang="en-US" altLang="zh-CN" sz="800" b="0" kern="1200" dirty="0" smtClean="0">
                <a:solidFill>
                  <a:srgbClr val="404040"/>
                </a:solidFill>
                <a:latin typeface="Arial" pitchFamily="34" charset="0"/>
                <a:ea typeface="楷体" panose="02010609060101010101" pitchFamily="49" charset="-122"/>
                <a:cs typeface="+mn-cs"/>
              </a:rPr>
              <a:t>WBS</a:t>
            </a:r>
            <a:r>
              <a:rPr lang="zh-CN" altLang="en-US" sz="800" b="0" kern="1200" dirty="0" smtClean="0">
                <a:solidFill>
                  <a:srgbClr val="404040"/>
                </a:solidFill>
                <a:latin typeface="Arial" pitchFamily="34" charset="0"/>
                <a:ea typeface="楷体" panose="02010609060101010101" pitchFamily="49" charset="-122"/>
                <a:cs typeface="+mn-cs"/>
              </a:rPr>
              <a:t>编码对数据进行储存管理，通过</a:t>
            </a:r>
            <a:r>
              <a:rPr lang="en-US" altLang="zh-CN" sz="800" b="0" kern="1200" dirty="0" smtClean="0">
                <a:solidFill>
                  <a:srgbClr val="404040"/>
                </a:solidFill>
                <a:latin typeface="Arial" pitchFamily="34" charset="0"/>
                <a:ea typeface="楷体" panose="02010609060101010101" pitchFamily="49" charset="-122"/>
                <a:cs typeface="+mn-cs"/>
              </a:rPr>
              <a:t>Model/View</a:t>
            </a:r>
            <a:r>
              <a:rPr lang="zh-CN" altLang="en-US" sz="800" b="0" kern="1200" dirty="0" smtClean="0">
                <a:solidFill>
                  <a:srgbClr val="404040"/>
                </a:solidFill>
                <a:latin typeface="Arial" pitchFamily="34" charset="0"/>
                <a:ea typeface="楷体" panose="02010609060101010101" pitchFamily="49" charset="-122"/>
                <a:cs typeface="+mn-cs"/>
              </a:rPr>
              <a:t>实现增删改查。而业务处理模块，主要是基于两部决策方法采用</a:t>
            </a:r>
            <a:r>
              <a:rPr lang="en-US" altLang="zh-CN" sz="800" b="0" kern="1200" dirty="0" smtClean="0">
                <a:solidFill>
                  <a:srgbClr val="404040"/>
                </a:solidFill>
                <a:latin typeface="Arial" pitchFamily="34" charset="0"/>
                <a:ea typeface="楷体" panose="02010609060101010101" pitchFamily="49" charset="-122"/>
                <a:cs typeface="+mn-cs"/>
              </a:rPr>
              <a:t>Python</a:t>
            </a:r>
            <a:r>
              <a:rPr lang="zh-CN" altLang="en-US" sz="800" b="0" kern="1200" dirty="0" smtClean="0">
                <a:solidFill>
                  <a:srgbClr val="404040"/>
                </a:solidFill>
                <a:latin typeface="Arial" pitchFamily="34" charset="0"/>
                <a:ea typeface="楷体" panose="02010609060101010101" pitchFamily="49" charset="-122"/>
                <a:cs typeface="+mn-cs"/>
              </a:rPr>
              <a:t>等编程语言实现运输方案规划及比选等功能，解决了参数计算效率等问题。</a:t>
            </a:r>
            <a:endParaRPr lang="en-US" altLang="zh-CN" sz="800" b="0" kern="1200" dirty="0" smtClean="0">
              <a:solidFill>
                <a:srgbClr val="404040"/>
              </a:solidFill>
              <a:latin typeface="Arial" pitchFamily="34" charset="0"/>
              <a:ea typeface="楷体" panose="02010609060101010101" pitchFamily="49" charset="-122"/>
              <a:cs typeface="+mn-cs"/>
            </a:endParaRPr>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19</a:t>
            </a:fld>
            <a:endParaRPr lang="en-US" altLang="zh-CN"/>
          </a:p>
        </p:txBody>
      </p:sp>
      <p:sp>
        <p:nvSpPr>
          <p:cNvPr id="7" name="页脚占位符 6"/>
          <p:cNvSpPr>
            <a:spLocks noGrp="1"/>
          </p:cNvSpPr>
          <p:nvPr>
            <p:ph type="ftr" sz="quarter" idx="11"/>
          </p:nvPr>
        </p:nvSpPr>
        <p:spPr/>
        <p:txBody>
          <a:bodyPr/>
          <a:lstStyle/>
          <a:p>
            <a:pPr>
              <a:defRPr/>
            </a:pPr>
            <a:endParaRPr lang="en-US" altLang="zh-CN"/>
          </a:p>
        </p:txBody>
      </p:sp>
      <p:sp>
        <p:nvSpPr>
          <p:cNvPr id="8" name="页眉占位符 7"/>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318260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接下来，我</a:t>
            </a:r>
            <a:r>
              <a:rPr lang="zh-CN" altLang="en-US" dirty="0" smtClean="0"/>
              <a:t>将从</a:t>
            </a:r>
            <a:r>
              <a:rPr lang="en-US" altLang="zh-CN" dirty="0" smtClean="0"/>
              <a:t>5</a:t>
            </a:r>
            <a:r>
              <a:rPr lang="zh-CN" altLang="en-US" dirty="0" smtClean="0"/>
              <a:t>部分介绍研究内容，首先在</a:t>
            </a:r>
            <a:r>
              <a:rPr lang="zh-CN" altLang="en-US" dirty="0" smtClean="0"/>
              <a:t>绪论部分讲该研究的背景及意义、当前研究现状等，然后分别</a:t>
            </a:r>
            <a:r>
              <a:rPr lang="zh-CN" altLang="en-US" dirty="0" smtClean="0"/>
              <a:t>介绍本文在</a:t>
            </a:r>
            <a:r>
              <a:rPr lang="zh-CN" altLang="en-US" dirty="0" smtClean="0"/>
              <a:t>理论方面和应用方面的研究，并结合工程案例对研究内容进行说明，最后进行概括总结。</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a:t>
            </a:fld>
            <a:endParaRPr lang="en-US" altLang="zh-CN"/>
          </a:p>
        </p:txBody>
      </p:sp>
    </p:spTree>
    <p:extLst>
      <p:ext uri="{BB962C8B-B14F-4D97-AF65-F5344CB8AC3E}">
        <p14:creationId xmlns:p14="http://schemas.microsoft.com/office/powerpoint/2010/main" val="3105887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900" b="0" kern="1200" dirty="0" smtClean="0">
                <a:solidFill>
                  <a:schemeClr val="tx1"/>
                </a:solidFill>
                <a:latin typeface="Arial" pitchFamily="34" charset="0"/>
                <a:ea typeface="楷体" panose="02010609060101010101" pitchFamily="49" charset="-122"/>
                <a:cs typeface="+mn-cs"/>
              </a:rPr>
              <a:t>为解决方案展示不直观等问题，本研究基于</a:t>
            </a:r>
            <a:r>
              <a:rPr lang="en-US" altLang="zh-CN" sz="900" b="0" kern="1200" dirty="0" err="1" smtClean="0">
                <a:solidFill>
                  <a:schemeClr val="tx1"/>
                </a:solidFill>
                <a:latin typeface="Arial" pitchFamily="34" charset="0"/>
                <a:ea typeface="楷体" panose="02010609060101010101" pitchFamily="49" charset="-122"/>
                <a:cs typeface="+mn-cs"/>
              </a:rPr>
              <a:t>WebGIS</a:t>
            </a:r>
            <a:r>
              <a:rPr lang="zh-CN" altLang="en-US" sz="900" b="0" kern="1200" dirty="0" smtClean="0">
                <a:solidFill>
                  <a:schemeClr val="tx1"/>
                </a:solidFill>
                <a:latin typeface="Arial" pitchFamily="34" charset="0"/>
                <a:ea typeface="楷体" panose="02010609060101010101" pitchFamily="49" charset="-122"/>
                <a:cs typeface="+mn-cs"/>
              </a:rPr>
              <a:t>技术，将运输路线信息绘制到</a:t>
            </a:r>
            <a:r>
              <a:rPr lang="en-US" altLang="zh-CN" sz="900" b="0" kern="1200" dirty="0" smtClean="0">
                <a:solidFill>
                  <a:schemeClr val="tx1"/>
                </a:solidFill>
                <a:latin typeface="Arial" pitchFamily="34" charset="0"/>
                <a:ea typeface="楷体" panose="02010609060101010101" pitchFamily="49" charset="-122"/>
                <a:cs typeface="+mn-cs"/>
              </a:rPr>
              <a:t>GIS</a:t>
            </a:r>
            <a:r>
              <a:rPr lang="zh-CN" altLang="en-US" sz="900" b="0" kern="1200" dirty="0" smtClean="0">
                <a:solidFill>
                  <a:schemeClr val="tx1"/>
                </a:solidFill>
                <a:latin typeface="Arial" pitchFamily="34" charset="0"/>
                <a:ea typeface="楷体" panose="02010609060101010101" pitchFamily="49" charset="-122"/>
                <a:cs typeface="+mn-cs"/>
              </a:rPr>
              <a:t>平台上，并发布在浏览器上。除此之外还开了基于</a:t>
            </a:r>
            <a:r>
              <a:rPr lang="en-US" altLang="zh-CN" sz="900" b="0" kern="1200" dirty="0" smtClean="0">
                <a:solidFill>
                  <a:schemeClr val="tx1"/>
                </a:solidFill>
                <a:latin typeface="Arial" pitchFamily="34" charset="0"/>
                <a:ea typeface="楷体" panose="02010609060101010101" pitchFamily="49" charset="-122"/>
                <a:cs typeface="+mn-cs"/>
              </a:rPr>
              <a:t>ArcGIS</a:t>
            </a:r>
            <a:r>
              <a:rPr lang="zh-CN" altLang="en-US" sz="900" b="0" kern="1200" dirty="0" smtClean="0">
                <a:solidFill>
                  <a:schemeClr val="tx1"/>
                </a:solidFill>
                <a:latin typeface="Arial" pitchFamily="34" charset="0"/>
                <a:ea typeface="楷体" panose="02010609060101010101" pitchFamily="49" charset="-122"/>
                <a:cs typeface="+mn-cs"/>
              </a:rPr>
              <a:t>的自动出图功能和</a:t>
            </a:r>
            <a:r>
              <a:rPr lang="en-US" altLang="zh-CN" sz="900" b="0" kern="1200" dirty="0" smtClean="0">
                <a:solidFill>
                  <a:schemeClr val="tx1"/>
                </a:solidFill>
                <a:latin typeface="Arial" pitchFamily="34" charset="0"/>
                <a:ea typeface="楷体" panose="02010609060101010101" pitchFamily="49" charset="-122"/>
                <a:cs typeface="+mn-cs"/>
              </a:rPr>
              <a:t>Word</a:t>
            </a:r>
            <a:r>
              <a:rPr lang="zh-CN" altLang="en-US" sz="900" b="0" kern="1200" dirty="0" smtClean="0">
                <a:solidFill>
                  <a:schemeClr val="tx1"/>
                </a:solidFill>
                <a:latin typeface="Arial" pitchFamily="34" charset="0"/>
                <a:ea typeface="楷体" panose="02010609060101010101" pitchFamily="49" charset="-122"/>
                <a:cs typeface="+mn-cs"/>
              </a:rPr>
              <a:t>报告自动生成功能</a:t>
            </a:r>
            <a:r>
              <a:rPr lang="zh-CN" altLang="en-US" sz="900" b="0" kern="1200" dirty="0" smtClean="0">
                <a:solidFill>
                  <a:schemeClr val="tx1"/>
                </a:solidFill>
                <a:latin typeface="Arial" pitchFamily="34" charset="0"/>
                <a:ea typeface="楷体" panose="02010609060101010101" pitchFamily="49" charset="-122"/>
                <a:cs typeface="+mn-cs"/>
              </a:rPr>
              <a:t>，为本领域的工作人员提供一定的技术支持。</a:t>
            </a:r>
            <a:endParaRPr lang="en-US" altLang="zh-CN" sz="900" b="0" kern="1200" dirty="0" smtClean="0">
              <a:solidFill>
                <a:schemeClr val="tx1"/>
              </a:solidFill>
              <a:latin typeface="Arial" pitchFamily="34" charset="0"/>
              <a:ea typeface="楷体" panose="02010609060101010101" pitchFamily="49" charset="-122"/>
              <a:cs typeface="+mn-cs"/>
            </a:endParaRPr>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20</a:t>
            </a:fld>
            <a:endParaRPr lang="en-US" altLang="zh-CN"/>
          </a:p>
        </p:txBody>
      </p:sp>
      <p:sp>
        <p:nvSpPr>
          <p:cNvPr id="7" name="页脚占位符 6"/>
          <p:cNvSpPr>
            <a:spLocks noGrp="1"/>
          </p:cNvSpPr>
          <p:nvPr>
            <p:ph type="ftr" sz="quarter" idx="11"/>
          </p:nvPr>
        </p:nvSpPr>
        <p:spPr/>
        <p:txBody>
          <a:bodyPr/>
          <a:lstStyle/>
          <a:p>
            <a:pPr>
              <a:defRPr/>
            </a:pPr>
            <a:endParaRPr lang="en-US" altLang="zh-CN"/>
          </a:p>
        </p:txBody>
      </p:sp>
      <p:sp>
        <p:nvSpPr>
          <p:cNvPr id="8" name="页眉占位符 7"/>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499119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接下来结合工程案例，对本研究提出的决策方法和系统使用步骤进行说明。</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21</a:t>
            </a:fld>
            <a:endParaRPr lang="en-US" altLang="zh-CN"/>
          </a:p>
        </p:txBody>
      </p:sp>
    </p:spTree>
    <p:extLst>
      <p:ext uri="{BB962C8B-B14F-4D97-AF65-F5344CB8AC3E}">
        <p14:creationId xmlns:p14="http://schemas.microsoft.com/office/powerpoint/2010/main" val="153836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以旭龙水电站水泥物资运输为例，已知</a:t>
            </a:r>
            <a:r>
              <a:rPr lang="zh-CN" altLang="en-US" dirty="0" smtClean="0"/>
              <a:t>目前能够提供水泥供应需求的生产厂家分别位于四川乐山、四川攀枝花以及云南大理</a:t>
            </a:r>
            <a:r>
              <a:rPr lang="zh-CN" altLang="en-US" dirty="0" smtClean="0"/>
              <a:t>。并对工程周边运输网络和未来规划进行调查。</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22</a:t>
            </a:fld>
            <a:endParaRPr lang="en-US" altLang="zh-CN"/>
          </a:p>
        </p:txBody>
      </p:sp>
    </p:spTree>
    <p:extLst>
      <p:ext uri="{BB962C8B-B14F-4D97-AF65-F5344CB8AC3E}">
        <p14:creationId xmlns:p14="http://schemas.microsoft.com/office/powerpoint/2010/main" val="1655132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首先，采用本研究开发的决策系统进行运输网络数据采集，并储存到数据库中，然后按照交通规划对工期进行离散化处理。以第一个时间区间为例进行路径优化。</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23</a:t>
            </a:fld>
            <a:endParaRPr lang="en-US" altLang="zh-CN"/>
          </a:p>
        </p:txBody>
      </p:sp>
    </p:spTree>
    <p:extLst>
      <p:ext uri="{BB962C8B-B14F-4D97-AF65-F5344CB8AC3E}">
        <p14:creationId xmlns:p14="http://schemas.microsoft.com/office/powerpoint/2010/main" val="295387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路径优化结果共有三个备选方案，如图所示：方案</a:t>
            </a:r>
            <a:r>
              <a:rPr lang="en-US" altLang="zh-CN" dirty="0" smtClean="0"/>
              <a:t>1</a:t>
            </a:r>
            <a:r>
              <a:rPr lang="zh-CN" altLang="en-US" dirty="0" smtClean="0"/>
              <a:t>，由乐山公路运输到坝址。方案</a:t>
            </a:r>
            <a:r>
              <a:rPr lang="en-US" altLang="zh-CN" dirty="0" smtClean="0"/>
              <a:t>2</a:t>
            </a:r>
            <a:r>
              <a:rPr lang="zh-CN" altLang="en-US" dirty="0" smtClean="0"/>
              <a:t>由攀枝花公铁联运到坝址；方案</a:t>
            </a:r>
            <a:r>
              <a:rPr lang="en-US" altLang="zh-CN" dirty="0" smtClean="0"/>
              <a:t>3</a:t>
            </a:r>
            <a:r>
              <a:rPr lang="zh-CN" altLang="en-US" dirty="0" smtClean="0"/>
              <a:t>由大理公铁联运到坝址。根据运输方案费用信息来看，方案</a:t>
            </a:r>
            <a:r>
              <a:rPr lang="en-US" altLang="zh-CN" dirty="0" smtClean="0"/>
              <a:t>2</a:t>
            </a:r>
            <a:r>
              <a:rPr lang="zh-CN" altLang="en-US" dirty="0" smtClean="0"/>
              <a:t>和方案</a:t>
            </a:r>
            <a:r>
              <a:rPr lang="en-US" altLang="zh-CN" dirty="0" smtClean="0"/>
              <a:t>3</a:t>
            </a:r>
            <a:r>
              <a:rPr lang="zh-CN" altLang="en-US" dirty="0" smtClean="0"/>
              <a:t>很接近，且明显由于方案</a:t>
            </a:r>
            <a:r>
              <a:rPr lang="en-US" altLang="zh-CN" dirty="0" smtClean="0"/>
              <a:t>1</a:t>
            </a:r>
            <a:r>
              <a:rPr lang="zh-CN" altLang="en-US" dirty="0" smtClean="0"/>
              <a:t>。然后针对备选方案采用多目标决策进行方案优选。</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24</a:t>
            </a:fld>
            <a:endParaRPr lang="en-US" altLang="zh-CN"/>
          </a:p>
        </p:txBody>
      </p:sp>
    </p:spTree>
    <p:extLst>
      <p:ext uri="{BB962C8B-B14F-4D97-AF65-F5344CB8AC3E}">
        <p14:creationId xmlns:p14="http://schemas.microsoft.com/office/powerpoint/2010/main" val="758445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然后采用多目标决策方法进行方案优选，其中运输风险采用专家打分法进行估计。采用</a:t>
            </a:r>
            <a:r>
              <a:rPr lang="en-US" altLang="zh-CN" dirty="0" smtClean="0"/>
              <a:t>TOPSIS</a:t>
            </a:r>
            <a:r>
              <a:rPr lang="zh-CN" altLang="en-US" dirty="0" smtClean="0"/>
              <a:t>计算各方案贴近度，贴近度越大方案越优，可得方案</a:t>
            </a:r>
            <a:r>
              <a:rPr lang="en-US" altLang="zh-CN" dirty="0" smtClean="0"/>
              <a:t>3</a:t>
            </a:r>
            <a:r>
              <a:rPr lang="zh-CN" altLang="en-US" dirty="0" smtClean="0"/>
              <a:t>最优，如下图所</a:t>
            </a:r>
            <a:r>
              <a:rPr lang="zh-CN" altLang="en-US" dirty="0" smtClean="0"/>
              <a:t>示，为采用本系统进行方案决策的结果。最后通过更换不同种类物资，并将</a:t>
            </a:r>
            <a:r>
              <a:rPr lang="zh-CN" altLang="en-US" dirty="0" smtClean="0"/>
              <a:t>所有物资的运输方案进行汇总，即可得到整体方案。</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25</a:t>
            </a:fld>
            <a:endParaRPr lang="en-US" altLang="zh-CN"/>
          </a:p>
        </p:txBody>
      </p:sp>
    </p:spTree>
    <p:extLst>
      <p:ext uri="{BB962C8B-B14F-4D97-AF65-F5344CB8AC3E}">
        <p14:creationId xmlns:p14="http://schemas.microsoft.com/office/powerpoint/2010/main" val="371870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en-US" altLang="zh-CN" dirty="0" smtClean="0"/>
              <a:t>1</a:t>
            </a:r>
            <a:r>
              <a:rPr lang="zh-CN" altLang="en-US" dirty="0" smtClean="0"/>
              <a:t>）首先结合数据抓取技术实现运输网络数据的快速高效采集。</a:t>
            </a:r>
          </a:p>
          <a:p>
            <a:r>
              <a:rPr lang="en-US" altLang="zh-CN" dirty="0" smtClean="0"/>
              <a:t>2</a:t>
            </a:r>
            <a:r>
              <a:rPr lang="zh-CN" altLang="en-US" dirty="0" smtClean="0"/>
              <a:t>）将复杂参数计算交给计算机处理，大幅度提高参数计算效率，使得决策周期从数月缩短为几天。</a:t>
            </a:r>
          </a:p>
          <a:p>
            <a:r>
              <a:rPr lang="en-US" altLang="zh-CN" dirty="0" smtClean="0"/>
              <a:t>3</a:t>
            </a:r>
            <a:r>
              <a:rPr lang="zh-CN" altLang="en-US" dirty="0" smtClean="0"/>
              <a:t>）基于两部决策方法开发业务处理模块，提高方案决策的科学性。案例结果符合实际工程，表明本方法的可靠性和适用性。</a:t>
            </a:r>
          </a:p>
          <a:p>
            <a:r>
              <a:rPr lang="en-US" altLang="zh-CN" dirty="0" smtClean="0"/>
              <a:t>4</a:t>
            </a:r>
            <a:r>
              <a:rPr lang="zh-CN" altLang="en-US" dirty="0" smtClean="0"/>
              <a:t>）最后基于</a:t>
            </a:r>
            <a:r>
              <a:rPr lang="en-US" altLang="zh-CN" dirty="0" err="1" smtClean="0"/>
              <a:t>WebGIS</a:t>
            </a:r>
            <a:r>
              <a:rPr lang="zh-CN" altLang="en-US" dirty="0" smtClean="0"/>
              <a:t>技术提高了方案展示的直观性。</a:t>
            </a:r>
          </a:p>
          <a:p>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26</a:t>
            </a:fld>
            <a:endParaRPr lang="en-US" altLang="zh-CN"/>
          </a:p>
        </p:txBody>
      </p:sp>
    </p:spTree>
    <p:extLst>
      <p:ext uri="{BB962C8B-B14F-4D97-AF65-F5344CB8AC3E}">
        <p14:creationId xmlns:p14="http://schemas.microsoft.com/office/powerpoint/2010/main" val="2204796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27</a:t>
            </a:fld>
            <a:endParaRPr lang="en-US" altLang="zh-CN"/>
          </a:p>
        </p:txBody>
      </p:sp>
    </p:spTree>
    <p:extLst>
      <p:ext uri="{BB962C8B-B14F-4D97-AF65-F5344CB8AC3E}">
        <p14:creationId xmlns:p14="http://schemas.microsoft.com/office/powerpoint/2010/main" val="2111603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900" b="0" kern="1200" dirty="0" smtClean="0">
              <a:solidFill>
                <a:srgbClr val="404040"/>
              </a:solidFill>
              <a:latin typeface="Arial" pitchFamily="34" charset="0"/>
              <a:ea typeface="楷体" panose="02010609060101010101" pitchFamily="49" charset="-122"/>
              <a:cs typeface="+mn-cs"/>
            </a:endParaRPr>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28</a:t>
            </a:fld>
            <a:endParaRPr lang="en-US" altLang="zh-CN"/>
          </a:p>
        </p:txBody>
      </p:sp>
      <p:sp>
        <p:nvSpPr>
          <p:cNvPr id="7" name="页脚占位符 6"/>
          <p:cNvSpPr>
            <a:spLocks noGrp="1"/>
          </p:cNvSpPr>
          <p:nvPr>
            <p:ph type="ftr" sz="quarter" idx="11"/>
          </p:nvPr>
        </p:nvSpPr>
        <p:spPr/>
        <p:txBody>
          <a:bodyPr/>
          <a:lstStyle/>
          <a:p>
            <a:pPr>
              <a:defRPr/>
            </a:pPr>
            <a:endParaRPr lang="en-US" altLang="zh-CN"/>
          </a:p>
        </p:txBody>
      </p:sp>
      <p:sp>
        <p:nvSpPr>
          <p:cNvPr id="8" name="页眉占位符 7"/>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673876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目前本研究还存在一些不足，需要进一步分析研究。首先要丰富决策指标，本研究考虑了重大件的尺寸和重量的限制条件，而</a:t>
            </a:r>
            <a:r>
              <a:rPr kumimoji="0" lang="zh-CN" altLang="en-US" b="0" kern="0" dirty="0" smtClean="0">
                <a:solidFill>
                  <a:prstClr val="black">
                    <a:lumMod val="85000"/>
                    <a:lumOff val="15000"/>
                  </a:prstClr>
                </a:solidFill>
                <a:latin typeface="楷体" panose="02010609060101010101" pitchFamily="49" charset="-122"/>
                <a:ea typeface="楷体" panose="02010609060101010101" pitchFamily="49" charset="-122"/>
              </a:rPr>
              <a:t>实际工程中往往还需要考虑公路转弯半径、路面坡度等条件，因此需要丰富决策指标。</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29</a:t>
            </a:fld>
            <a:endParaRPr lang="en-US" altLang="zh-CN"/>
          </a:p>
        </p:txBody>
      </p:sp>
    </p:spTree>
    <p:extLst>
      <p:ext uri="{BB962C8B-B14F-4D97-AF65-F5344CB8AC3E}">
        <p14:creationId xmlns:p14="http://schemas.microsoft.com/office/powerpoint/2010/main" val="277520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据国际能源署公布的</a:t>
            </a:r>
            <a:r>
              <a:rPr lang="en-US" altLang="zh-CN" dirty="0" smtClean="0"/>
              <a:t>《2021</a:t>
            </a:r>
            <a:r>
              <a:rPr lang="zh-CN" altLang="en-US" dirty="0" smtClean="0"/>
              <a:t>年全球可再生能源现状报告</a:t>
            </a:r>
            <a:r>
              <a:rPr lang="en-US" altLang="zh-CN" dirty="0" smtClean="0"/>
              <a:t>》</a:t>
            </a:r>
            <a:r>
              <a:rPr lang="zh-CN" altLang="en-US" dirty="0" smtClean="0"/>
              <a:t>数据显示：可再生能源在全球发电中的份额占</a:t>
            </a:r>
            <a:r>
              <a:rPr lang="en-US" altLang="zh-CN" dirty="0" smtClean="0"/>
              <a:t>29%</a:t>
            </a:r>
            <a:r>
              <a:rPr lang="zh-CN" altLang="en-US" dirty="0" smtClean="0"/>
              <a:t>，其中水电占比</a:t>
            </a:r>
            <a:r>
              <a:rPr lang="en-US" altLang="zh-CN" dirty="0" smtClean="0"/>
              <a:t>41.23%</a:t>
            </a:r>
            <a:r>
              <a:rPr lang="zh-CN" altLang="en-US" dirty="0" smtClean="0"/>
              <a:t>。可见水能是世界上最大的可再生能源发电来源。</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3</a:t>
            </a:fld>
            <a:endParaRPr lang="en-US" altLang="zh-CN"/>
          </a:p>
        </p:txBody>
      </p:sp>
    </p:spTree>
    <p:extLst>
      <p:ext uri="{BB962C8B-B14F-4D97-AF65-F5344CB8AC3E}">
        <p14:creationId xmlns:p14="http://schemas.microsoft.com/office/powerpoint/2010/main" val="3824758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本论文已经通过盲审，结果为一个优秀，一个良好。</a:t>
            </a:r>
            <a:endParaRPr lang="en-US" altLang="zh-CN" dirty="0" smtClean="0"/>
          </a:p>
          <a:p>
            <a:r>
              <a:rPr lang="zh-CN" altLang="en-US" dirty="0" smtClean="0"/>
              <a:t>意见</a:t>
            </a:r>
            <a:r>
              <a:rPr lang="en-US" altLang="zh-CN" dirty="0" smtClean="0"/>
              <a:t>1</a:t>
            </a:r>
            <a:r>
              <a:rPr lang="zh-CN" altLang="en-US" dirty="0" smtClean="0"/>
              <a:t>：全局角度指什么？</a:t>
            </a:r>
          </a:p>
          <a:p>
            <a:r>
              <a:rPr lang="zh-CN" altLang="en-US" dirty="0" smtClean="0"/>
              <a:t>修改说明：</a:t>
            </a:r>
            <a:r>
              <a:rPr lang="zh-CN" altLang="en-US" dirty="0" smtClean="0"/>
              <a:t>全局角度包括两个方面：</a:t>
            </a:r>
            <a:r>
              <a:rPr lang="en-US" altLang="zh-CN" dirty="0" smtClean="0"/>
              <a:t>1</a:t>
            </a:r>
            <a:r>
              <a:rPr lang="zh-CN" altLang="en-US" dirty="0" smtClean="0"/>
              <a:t>从数据采集到、方案规划比选到展示整个过程。</a:t>
            </a:r>
            <a:r>
              <a:rPr lang="en-US" altLang="zh-CN" dirty="0" smtClean="0"/>
              <a:t>2</a:t>
            </a:r>
            <a:r>
              <a:rPr lang="zh-CN" altLang="en-US" dirty="0" smtClean="0"/>
              <a:t>综合考虑运输网络以及经济、风险、施工进度等主要因素。</a:t>
            </a:r>
          </a:p>
          <a:p>
            <a:r>
              <a:rPr lang="zh-CN" altLang="en-US" dirty="0" smtClean="0"/>
              <a:t>意见</a:t>
            </a:r>
            <a:r>
              <a:rPr lang="en-US" altLang="zh-CN" dirty="0" smtClean="0"/>
              <a:t>2</a:t>
            </a:r>
            <a:r>
              <a:rPr lang="zh-CN" altLang="en-US" dirty="0" smtClean="0"/>
              <a:t>：路径规划时，公铁水是否具有优先权？</a:t>
            </a:r>
          </a:p>
          <a:p>
            <a:r>
              <a:rPr lang="zh-CN" altLang="en-US" dirty="0" smtClean="0"/>
              <a:t>回答：以成本</a:t>
            </a:r>
            <a:r>
              <a:rPr lang="zh-CN" altLang="en-US" dirty="0" smtClean="0"/>
              <a:t>投资为</a:t>
            </a:r>
            <a:r>
              <a:rPr lang="zh-CN" altLang="en-US" dirty="0" smtClean="0"/>
              <a:t>优化目标进行路径选择</a:t>
            </a:r>
            <a:r>
              <a:rPr lang="zh-CN" altLang="en-US" dirty="0" smtClean="0"/>
              <a:t>，</a:t>
            </a:r>
            <a:r>
              <a:rPr lang="zh-CN" altLang="en-US" sz="900" kern="1200" dirty="0" smtClean="0">
                <a:solidFill>
                  <a:schemeClr val="tx1"/>
                </a:solidFill>
                <a:latin typeface="Arial" pitchFamily="34" charset="0"/>
                <a:ea typeface="楷体" panose="02010609060101010101" pitchFamily="49" charset="-122"/>
                <a:cs typeface="+mn-cs"/>
              </a:rPr>
              <a:t>在路径选择时，通过对比不同路段、不同运输方式的成本投资大小进行路径选择</a:t>
            </a:r>
            <a:r>
              <a:rPr lang="zh-CN" altLang="en-US" dirty="0" smtClean="0"/>
              <a:t>，因此，可以不考虑优选权问题。</a:t>
            </a:r>
            <a:endParaRPr lang="zh-CN" altLang="en-US" dirty="0" smtClean="0"/>
          </a:p>
          <a:p>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30</a:t>
            </a:fld>
            <a:endParaRPr lang="en-US" altLang="zh-CN"/>
          </a:p>
        </p:txBody>
      </p:sp>
    </p:spTree>
    <p:extLst>
      <p:ext uri="{BB962C8B-B14F-4D97-AF65-F5344CB8AC3E}">
        <p14:creationId xmlns:p14="http://schemas.microsoft.com/office/powerpoint/2010/main" val="3142850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zh-CN" sz="1200" kern="1200" dirty="0" smtClean="0">
                <a:solidFill>
                  <a:schemeClr val="tx1"/>
                </a:solidFill>
                <a:effectLst/>
                <a:latin typeface="Arial" pitchFamily="34" charset="0"/>
                <a:ea typeface="宋体" pitchFamily="2" charset="-122"/>
                <a:cs typeface="+mn-cs"/>
              </a:rPr>
              <a:t>意见</a:t>
            </a:r>
            <a:r>
              <a:rPr lang="en-US" altLang="zh-CN" sz="1200" kern="1200" dirty="0" smtClean="0">
                <a:solidFill>
                  <a:schemeClr val="tx1"/>
                </a:solidFill>
                <a:effectLst/>
                <a:latin typeface="Arial" pitchFamily="34" charset="0"/>
                <a:ea typeface="宋体" pitchFamily="2" charset="-122"/>
                <a:cs typeface="+mn-cs"/>
              </a:rPr>
              <a:t>3</a:t>
            </a:r>
            <a:r>
              <a:rPr lang="zh-CN" altLang="zh-CN" sz="1200" kern="1200" dirty="0" smtClean="0">
                <a:solidFill>
                  <a:schemeClr val="tx1"/>
                </a:solidFill>
                <a:effectLst/>
                <a:latin typeface="Arial" pitchFamily="34" charset="0"/>
                <a:ea typeface="宋体" pitchFamily="2" charset="-122"/>
                <a:cs typeface="+mn-cs"/>
              </a:rPr>
              <a:t>：以经济、安全、进度作为评价体系，这三者的优先程度如何？约束条件如何设定？</a:t>
            </a:r>
          </a:p>
          <a:p>
            <a:r>
              <a:rPr lang="zh-CN" altLang="zh-CN" sz="1200" kern="1200" dirty="0" smtClean="0">
                <a:solidFill>
                  <a:schemeClr val="tx1"/>
                </a:solidFill>
                <a:effectLst/>
                <a:latin typeface="Arial" pitchFamily="34" charset="0"/>
                <a:ea typeface="宋体" pitchFamily="2" charset="-122"/>
                <a:cs typeface="+mn-cs"/>
              </a:rPr>
              <a:t>回答：采用赋权法反映经济、风险以及施工进度对方案决策的重要程度；主要考虑了路径选择、运输方式选择、经济、风险以及运输历时等方面的约束条件。已在论文对应部分修改。</a:t>
            </a:r>
          </a:p>
          <a:p>
            <a:r>
              <a:rPr lang="zh-CN" altLang="zh-CN" sz="1200" kern="1200" dirty="0" smtClean="0">
                <a:solidFill>
                  <a:schemeClr val="tx1"/>
                </a:solidFill>
                <a:effectLst/>
                <a:latin typeface="Arial" pitchFamily="34" charset="0"/>
                <a:ea typeface="宋体" pitchFamily="2" charset="-122"/>
                <a:cs typeface="+mn-cs"/>
              </a:rPr>
              <a:t>意见</a:t>
            </a:r>
            <a:r>
              <a:rPr lang="en-US" altLang="zh-CN" sz="1200" kern="1200" dirty="0" smtClean="0">
                <a:solidFill>
                  <a:schemeClr val="tx1"/>
                </a:solidFill>
                <a:effectLst/>
                <a:latin typeface="Arial" pitchFamily="34" charset="0"/>
                <a:ea typeface="宋体" pitchFamily="2" charset="-122"/>
                <a:cs typeface="+mn-cs"/>
              </a:rPr>
              <a:t>4</a:t>
            </a:r>
            <a:r>
              <a:rPr lang="zh-CN" altLang="zh-CN" sz="1200" kern="1200" dirty="0" smtClean="0">
                <a:solidFill>
                  <a:schemeClr val="tx1"/>
                </a:solidFill>
                <a:effectLst/>
                <a:latin typeface="Arial" pitchFamily="34" charset="0"/>
                <a:ea typeface="宋体" pitchFamily="2" charset="-122"/>
                <a:cs typeface="+mn-cs"/>
              </a:rPr>
              <a:t>：建议考虑不同外来物资运输过程中，运输工具选择方面考虑承载能力的约束。</a:t>
            </a:r>
          </a:p>
          <a:p>
            <a:r>
              <a:rPr lang="zh-CN" altLang="zh-CN" sz="1200" kern="1200" dirty="0" smtClean="0">
                <a:solidFill>
                  <a:schemeClr val="tx1"/>
                </a:solidFill>
                <a:effectLst/>
                <a:latin typeface="Arial" pitchFamily="34" charset="0"/>
                <a:ea typeface="宋体" pitchFamily="2" charset="-122"/>
                <a:cs typeface="+mn-cs"/>
              </a:rPr>
              <a:t>回答：本文以广义时间窗的方式考虑了尺寸和承载力的约束，在文章中的提法是限重，已在文章中进行说明。</a:t>
            </a:r>
          </a:p>
          <a:p>
            <a:r>
              <a:rPr lang="en-US" altLang="zh-CN" sz="1200" kern="1200" dirty="0" smtClean="0">
                <a:solidFill>
                  <a:schemeClr val="tx1"/>
                </a:solidFill>
                <a:effectLst/>
                <a:latin typeface="Arial" pitchFamily="34" charset="0"/>
                <a:ea typeface="宋体" pitchFamily="2" charset="-122"/>
                <a:cs typeface="+mn-cs"/>
              </a:rPr>
              <a:t> </a:t>
            </a:r>
            <a:endParaRPr lang="zh-CN" altLang="zh-CN" sz="1200" kern="1200" dirty="0" smtClean="0">
              <a:solidFill>
                <a:schemeClr val="tx1"/>
              </a:solidFill>
              <a:effectLst/>
              <a:latin typeface="Arial" pitchFamily="34" charset="0"/>
              <a:ea typeface="宋体" pitchFamily="2" charset="-122"/>
              <a:cs typeface="+mn-cs"/>
            </a:endParaRPr>
          </a:p>
          <a:p>
            <a:r>
              <a:rPr lang="zh-CN" altLang="zh-CN" sz="1200" kern="1200" dirty="0" smtClean="0">
                <a:solidFill>
                  <a:schemeClr val="tx1"/>
                </a:solidFill>
                <a:effectLst/>
                <a:latin typeface="Arial" pitchFamily="34" charset="0"/>
                <a:ea typeface="宋体" pitchFamily="2" charset="-122"/>
                <a:cs typeface="+mn-cs"/>
              </a:rPr>
              <a:t>其他写作意见已在文章中进行修改。</a:t>
            </a:r>
          </a:p>
          <a:p>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31</a:t>
            </a:fld>
            <a:endParaRPr lang="en-US" altLang="zh-CN"/>
          </a:p>
        </p:txBody>
      </p:sp>
    </p:spTree>
    <p:extLst>
      <p:ext uri="{BB962C8B-B14F-4D97-AF65-F5344CB8AC3E}">
        <p14:creationId xmlns:p14="http://schemas.microsoft.com/office/powerpoint/2010/main" val="2089518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32</a:t>
            </a:fld>
            <a:endParaRPr lang="en-US" altLang="zh-CN"/>
          </a:p>
        </p:txBody>
      </p:sp>
    </p:spTree>
    <p:extLst>
      <p:ext uri="{BB962C8B-B14F-4D97-AF65-F5344CB8AC3E}">
        <p14:creationId xmlns:p14="http://schemas.microsoft.com/office/powerpoint/2010/main" val="1361598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EE0A3D6-F365-4F9A-9DC5-376AF4630C37}" type="slidenum">
              <a:rPr kumimoji="0" lang="en-US" altLang="zh-CN" sz="1200" b="0"/>
              <a:pPr algn="r"/>
              <a:t>33</a:t>
            </a:fld>
            <a:endParaRPr kumimoji="0" lang="en-US" altLang="zh-CN" sz="1200" b="0"/>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24749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solidFill>
                  <a:srgbClr val="FF0000"/>
                </a:solidFill>
              </a:rPr>
              <a:t>聚焦国内，近年来，双碳目标是我国当前阶段的重大战略目标。据中国能源局公布的</a:t>
            </a:r>
            <a:r>
              <a:rPr lang="en-US" altLang="zh-CN" dirty="0" smtClean="0">
                <a:solidFill>
                  <a:srgbClr val="FF0000"/>
                </a:solidFill>
              </a:rPr>
              <a:t>2021</a:t>
            </a:r>
            <a:r>
              <a:rPr lang="zh-CN" altLang="en-US" dirty="0" smtClean="0">
                <a:solidFill>
                  <a:srgbClr val="FF0000"/>
                </a:solidFill>
              </a:rPr>
              <a:t>年能源发电数据显示，水电占比</a:t>
            </a:r>
            <a:r>
              <a:rPr lang="en-US" altLang="zh-CN" dirty="0" smtClean="0">
                <a:solidFill>
                  <a:srgbClr val="FF0000"/>
                </a:solidFill>
              </a:rPr>
              <a:t>54%</a:t>
            </a:r>
            <a:r>
              <a:rPr lang="zh-CN" altLang="en-US" dirty="0" smtClean="0">
                <a:solidFill>
                  <a:srgbClr val="FF0000"/>
                </a:solidFill>
              </a:rPr>
              <a:t>，可见水电是我国双碳战略不可或缺的部分。相关政策表明：未来几年，水电建设仍是我国能源发展的重要环节。</a:t>
            </a:r>
            <a:endParaRPr lang="en-US" altLang="zh-CN" dirty="0">
              <a:solidFill>
                <a:srgbClr val="FF0000"/>
              </a:solidFill>
            </a:endParaRPr>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4</a:t>
            </a:fld>
            <a:endParaRPr lang="en-US" altLang="zh-CN"/>
          </a:p>
        </p:txBody>
      </p:sp>
    </p:spTree>
    <p:extLst>
      <p:ext uri="{BB962C8B-B14F-4D97-AF65-F5344CB8AC3E}">
        <p14:creationId xmlns:p14="http://schemas.microsoft.com/office/powerpoint/2010/main" val="1619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我们知道水电</a:t>
            </a:r>
            <a:r>
              <a:rPr lang="zh-CN" altLang="en-US" dirty="0" smtClean="0"/>
              <a:t>工程建设需要消耗大量水泥，粉煤灰等大宗物资以及水轮机、变压器等重大件设备，但水电工程一般位于偏远山区，不具备生产条件，因此，需要从工业发达地区调运入场</a:t>
            </a:r>
            <a:r>
              <a:rPr lang="zh-CN" altLang="en-US" dirty="0" smtClean="0"/>
              <a:t>。然而我们水电开发主要分步于西南地区，比如十四五规划建设的雅鲁藏布江</a:t>
            </a:r>
            <a:r>
              <a:rPr lang="zh-CN" altLang="en-US" dirty="0" smtClean="0"/>
              <a:t>、金沙江上游、澜沧江上游、雅砻江中游</a:t>
            </a:r>
            <a:r>
              <a:rPr lang="zh-CN" altLang="en-US" dirty="0" smtClean="0"/>
              <a:t>等水电工程，</a:t>
            </a:r>
            <a:r>
              <a:rPr lang="zh-CN" altLang="en-US" dirty="0" smtClean="0"/>
              <a:t>而能够提供物资供应的制造商主要位于工业发达地区，尤其对于重大件设备的生产商，比如位于我国东北地区的哈尔滨电机厂、沈阳变压器责任公司、大连起重机械厂等，经常作为水电重大件供应厂家</a:t>
            </a:r>
            <a:r>
              <a:rPr lang="zh-CN" altLang="en-US" dirty="0" smtClean="0"/>
              <a:t>。距离施工现场，长达数千里，运输网络</a:t>
            </a:r>
            <a:r>
              <a:rPr lang="zh-CN" altLang="en-US" dirty="0" smtClean="0"/>
              <a:t>覆盖非常广泛</a:t>
            </a:r>
            <a:r>
              <a:rPr lang="zh-CN" altLang="en-US" dirty="0" smtClean="0"/>
              <a:t>，需要</a:t>
            </a:r>
            <a:r>
              <a:rPr lang="zh-CN" altLang="en-US" dirty="0" smtClean="0"/>
              <a:t>进行跨省运输</a:t>
            </a:r>
            <a:r>
              <a:rPr lang="zh-CN" altLang="en-US" dirty="0" smtClean="0"/>
              <a:t>、跨区域远距离运输</a:t>
            </a:r>
            <a:r>
              <a:rPr lang="zh-CN" altLang="en-US" dirty="0" smtClean="0"/>
              <a:t>，往往需要采用公路、铁路以及水路之间的联合运输。除此之外，水电</a:t>
            </a:r>
            <a:r>
              <a:rPr lang="zh-CN" altLang="en-US" dirty="0" smtClean="0"/>
              <a:t>工程周围原始交通条件较差，因此外来</a:t>
            </a:r>
            <a:r>
              <a:rPr lang="zh-CN" altLang="en-US" dirty="0" smtClean="0"/>
              <a:t>物资运输问题还</a:t>
            </a:r>
            <a:r>
              <a:rPr lang="zh-CN" altLang="en-US" dirty="0" smtClean="0"/>
              <a:t>需要考虑改</a:t>
            </a:r>
            <a:r>
              <a:rPr lang="zh-CN" altLang="en-US" dirty="0" smtClean="0"/>
              <a:t>扩建情况。</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5</a:t>
            </a:fld>
            <a:endParaRPr lang="en-US" altLang="zh-CN"/>
          </a:p>
        </p:txBody>
      </p:sp>
    </p:spTree>
    <p:extLst>
      <p:ext uri="{BB962C8B-B14F-4D97-AF65-F5344CB8AC3E}">
        <p14:creationId xmlns:p14="http://schemas.microsoft.com/office/powerpoint/2010/main" val="390182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除了复杂的运输网络之外，水电工程外来物资</a:t>
            </a:r>
            <a:r>
              <a:rPr lang="zh-CN" altLang="en-US" dirty="0" smtClean="0"/>
              <a:t>运输方案还</a:t>
            </a:r>
            <a:r>
              <a:rPr lang="zh-CN" altLang="en-US" dirty="0" smtClean="0"/>
              <a:t>应该同时满足经济、风险可控以及施工进度控制等要求。可见，水电工程外来物资运输方案决策是一个需要同时考虑运输网络和方案决策因素的复杂系统工程问题。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6</a:t>
            </a:fld>
            <a:endParaRPr lang="en-US" altLang="zh-CN"/>
          </a:p>
        </p:txBody>
      </p:sp>
    </p:spTree>
    <p:extLst>
      <p:ext uri="{BB962C8B-B14F-4D97-AF65-F5344CB8AC3E}">
        <p14:creationId xmlns:p14="http://schemas.microsoft.com/office/powerpoint/2010/main" val="3543921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在实际工程中，水电工程外来物资运输方案规划是采用人工完成数据采集与整理，然后依靠专家经验进行方案规划及比选，最后采用</a:t>
            </a:r>
            <a:r>
              <a:rPr lang="en-US" altLang="zh-CN" dirty="0" smtClean="0"/>
              <a:t>word</a:t>
            </a:r>
            <a:r>
              <a:rPr lang="zh-CN" altLang="en-US" dirty="0" smtClean="0"/>
              <a:t>、</a:t>
            </a:r>
            <a:r>
              <a:rPr lang="en-US" altLang="zh-CN" dirty="0" smtClean="0"/>
              <a:t>CAD</a:t>
            </a:r>
            <a:r>
              <a:rPr lang="zh-CN" altLang="en-US" dirty="0" smtClean="0"/>
              <a:t>记录方案。这种方法存在许多工程问题比如：数据种类多，涉及专业广，采集困难，参数计算效率低，决策周期长，主观性强、科学性不足等问题。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7</a:t>
            </a:fld>
            <a:endParaRPr lang="en-US" altLang="zh-CN"/>
          </a:p>
        </p:txBody>
      </p:sp>
    </p:spTree>
    <p:extLst>
      <p:ext uri="{BB962C8B-B14F-4D97-AF65-F5344CB8AC3E}">
        <p14:creationId xmlns:p14="http://schemas.microsoft.com/office/powerpoint/2010/main" val="341188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为此，本研究针对水电工程外来物资运输问题展开相关研究。首先在理论方面，经过前面的分析，知道外来物资运输问题需要综合考虑运输网络和多种决策因素。从运输网络角度分析，它是属于多式联运路径优化问题；从方案优选角度分析，它属于多目标决策问题。基于此，本研究提出了一种两步决策方法，首先对运输网络进行优化，得到多个备选方案，然后进行多目标决策，进行方案优选。而在应用方面，基于两步决策理论开发了运输方案决策系统，来解决数据采集困难，方案展示不直观等实际工程问题。</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8</a:t>
            </a:fld>
            <a:endParaRPr lang="en-US" altLang="zh-CN"/>
          </a:p>
        </p:txBody>
      </p:sp>
    </p:spTree>
    <p:extLst>
      <p:ext uri="{BB962C8B-B14F-4D97-AF65-F5344CB8AC3E}">
        <p14:creationId xmlns:p14="http://schemas.microsoft.com/office/powerpoint/2010/main" val="88734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a:ln/>
        </p:spPr>
      </p:sp>
      <p:sp>
        <p:nvSpPr>
          <p:cNvPr id="61443" name="备注占位符 2"/>
          <p:cNvSpPr>
            <a:spLocks noGrp="1"/>
          </p:cNvSpPr>
          <p:nvPr>
            <p:ph type="body" idx="1"/>
          </p:nvPr>
        </p:nvSpPr>
        <p:spPr>
          <a:noFill/>
          <a:ln/>
        </p:spPr>
        <p:txBody>
          <a:bodyPr/>
          <a:lstStyle/>
          <a:p>
            <a:r>
              <a:rPr lang="zh-CN" altLang="en-US" dirty="0" smtClean="0"/>
              <a:t>首先，具体理论方面的研究</a:t>
            </a:r>
            <a:endParaRPr lang="en-US" altLang="zh-CN" dirty="0"/>
          </a:p>
        </p:txBody>
      </p:sp>
      <p:sp>
        <p:nvSpPr>
          <p:cNvPr id="61444" name="灯片编号占位符 3"/>
          <p:cNvSpPr>
            <a:spLocks noGrp="1"/>
          </p:cNvSpPr>
          <p:nvPr>
            <p:ph type="sldNum" sz="quarter" idx="5"/>
          </p:nvPr>
        </p:nvSpPr>
        <p:spPr>
          <a:noFill/>
        </p:spPr>
        <p:txBody>
          <a:bodyPr/>
          <a:lstStyle/>
          <a:p>
            <a:fld id="{245B8ACA-CCCE-4D8E-94DF-C48E4D6DC221}" type="slidenum">
              <a:rPr lang="en-US" altLang="zh-CN" smtClean="0"/>
              <a:pPr/>
              <a:t>9</a:t>
            </a:fld>
            <a:endParaRPr lang="en-US" altLang="zh-CN"/>
          </a:p>
        </p:txBody>
      </p:sp>
    </p:spTree>
    <p:extLst>
      <p:ext uri="{BB962C8B-B14F-4D97-AF65-F5344CB8AC3E}">
        <p14:creationId xmlns:p14="http://schemas.microsoft.com/office/powerpoint/2010/main" val="89154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6F42FFB2-4EF5-4478-B682-9BF6E88FFDD2}" type="slidenum">
              <a:rPr lang="zh-CN" altLang="en-US" smtClean="0"/>
              <a:t>‹#›</a:t>
            </a:fld>
            <a:endParaRPr lang="zh-CN" altLang="en-US"/>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3"/>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6F42FFB2-4EF5-4478-B682-9BF6E88FFDD2}" type="slidenum">
              <a:rPr lang="zh-CN" altLang="en-US" smtClean="0"/>
              <a:t>‹#›</a:t>
            </a:fld>
            <a:endParaRPr lang="zh-CN" altLang="en-US"/>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152400"/>
            <a:ext cx="2160518" cy="756000"/>
          </a:xfrm>
          <a:prstGeom prst="rect">
            <a:avLst/>
          </a:prstGeom>
        </p:spPr>
      </p:pic>
    </p:spTree>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5"/>
          <p:cNvGrpSpPr>
            <a:grpSpLocks/>
          </p:cNvGrpSpPr>
          <p:nvPr/>
        </p:nvGrpSpPr>
        <p:grpSpPr bwMode="auto">
          <a:xfrm>
            <a:off x="406400" y="914400"/>
            <a:ext cx="11480800" cy="76200"/>
            <a:chOff x="384" y="672"/>
            <a:chExt cx="5037" cy="40"/>
          </a:xfrm>
        </p:grpSpPr>
        <p:sp>
          <p:nvSpPr>
            <p:cNvPr id="2" name="Line 6"/>
            <p:cNvSpPr>
              <a:spLocks noChangeShapeType="1"/>
            </p:cNvSpPr>
            <p:nvPr userDrawn="1"/>
          </p:nvSpPr>
          <p:spPr bwMode="auto">
            <a:xfrm>
              <a:off x="384" y="672"/>
              <a:ext cx="5037" cy="0"/>
            </a:xfrm>
            <a:prstGeom prst="line">
              <a:avLst/>
            </a:prstGeom>
            <a:noFill/>
            <a:ln w="19050">
              <a:solidFill>
                <a:srgbClr val="000099"/>
              </a:solidFill>
              <a:round/>
              <a:headEnd/>
              <a:tailEnd/>
            </a:ln>
          </p:spPr>
          <p:txBody>
            <a:bodyPr anchor="ctr"/>
            <a:lstStyle/>
            <a:p>
              <a:pPr>
                <a:defRPr/>
              </a:pPr>
              <a:endParaRPr lang="zh-CN" altLang="en-US" sz="2000"/>
            </a:p>
          </p:txBody>
        </p:sp>
        <p:sp>
          <p:nvSpPr>
            <p:cNvPr id="3" name="Rectangle 7"/>
            <p:cNvSpPr>
              <a:spLocks noChangeArrowheads="1"/>
            </p:cNvSpPr>
            <p:nvPr userDrawn="1"/>
          </p:nvSpPr>
          <p:spPr bwMode="auto">
            <a:xfrm>
              <a:off x="384" y="672"/>
              <a:ext cx="2530" cy="40"/>
            </a:xfrm>
            <a:prstGeom prst="rect">
              <a:avLst/>
            </a:prstGeom>
            <a:gradFill rotWithShape="1">
              <a:gsLst>
                <a:gs pos="0">
                  <a:srgbClr val="000099"/>
                </a:gs>
                <a:gs pos="100000">
                  <a:srgbClr val="C6C6E8"/>
                </a:gs>
              </a:gsLst>
              <a:lin ang="5400000" scaled="1"/>
            </a:gradFill>
            <a:ln w="9525">
              <a:noFill/>
              <a:miter lim="800000"/>
              <a:headEnd/>
              <a:tailEnd/>
            </a:ln>
          </p:spPr>
          <p:txBody>
            <a:bodyPr wrap="none" anchor="ctr"/>
            <a:lstStyle/>
            <a:p>
              <a:pPr>
                <a:lnSpc>
                  <a:spcPct val="120000"/>
                </a:lnSpc>
                <a:buClr>
                  <a:srgbClr val="A50021"/>
                </a:buClr>
                <a:buFont typeface="Arial Unicode MS" pitchFamily="34" charset="-122"/>
                <a:buNone/>
                <a:defRPr/>
              </a:pPr>
              <a:endParaRPr lang="zh-CN" altLang="en-US" sz="2000">
                <a:ea typeface="黑体" pitchFamily="49" charset="-122"/>
              </a:endParaRPr>
            </a:p>
          </p:txBody>
        </p:sp>
      </p:grpSp>
      <p:pic>
        <p:nvPicPr>
          <p:cNvPr id="4" name="图片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36841" y="154200"/>
            <a:ext cx="3755159" cy="684000"/>
          </a:xfrm>
          <a:prstGeom prst="rect">
            <a:avLst/>
          </a:prstGeom>
        </p:spPr>
      </p:pic>
      <p:sp>
        <p:nvSpPr>
          <p:cNvPr id="6" name="灯片编号占位符 5"/>
          <p:cNvSpPr>
            <a:spLocks noGrp="1"/>
          </p:cNvSpPr>
          <p:nvPr>
            <p:ph type="sldNum" sz="quarter" idx="4"/>
          </p:nvPr>
        </p:nvSpPr>
        <p:spPr>
          <a:xfrm>
            <a:off x="9372600" y="6416675"/>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F42FFB2-4EF5-4478-B682-9BF6E88FFDD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4025" r:id="rId1"/>
    <p:sldLayoutId id="2147484026" r:id="rId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800" b="1">
          <a:solidFill>
            <a:srgbClr val="FF0000"/>
          </a:solidFill>
          <a:latin typeface="+mj-lt"/>
          <a:ea typeface="+mj-ea"/>
          <a:cs typeface="+mj-cs"/>
        </a:defRPr>
      </a:lvl1pPr>
      <a:lvl2pPr algn="l" rtl="0" eaLnBrk="0" fontAlgn="base" hangingPunct="0">
        <a:spcBef>
          <a:spcPct val="0"/>
        </a:spcBef>
        <a:spcAft>
          <a:spcPct val="0"/>
        </a:spcAft>
        <a:defRPr sz="3800" b="1">
          <a:solidFill>
            <a:srgbClr val="FF0000"/>
          </a:solidFill>
          <a:latin typeface="Times New Roman" pitchFamily="18" charset="0"/>
          <a:ea typeface="宋体" pitchFamily="2" charset="-122"/>
        </a:defRPr>
      </a:lvl2pPr>
      <a:lvl3pPr algn="l" rtl="0" eaLnBrk="0" fontAlgn="base" hangingPunct="0">
        <a:spcBef>
          <a:spcPct val="0"/>
        </a:spcBef>
        <a:spcAft>
          <a:spcPct val="0"/>
        </a:spcAft>
        <a:defRPr sz="3800" b="1">
          <a:solidFill>
            <a:srgbClr val="FF0000"/>
          </a:solidFill>
          <a:latin typeface="Times New Roman" pitchFamily="18" charset="0"/>
          <a:ea typeface="宋体" pitchFamily="2" charset="-122"/>
        </a:defRPr>
      </a:lvl3pPr>
      <a:lvl4pPr algn="l" rtl="0" eaLnBrk="0" fontAlgn="base" hangingPunct="0">
        <a:spcBef>
          <a:spcPct val="0"/>
        </a:spcBef>
        <a:spcAft>
          <a:spcPct val="0"/>
        </a:spcAft>
        <a:defRPr sz="3800" b="1">
          <a:solidFill>
            <a:srgbClr val="FF0000"/>
          </a:solidFill>
          <a:latin typeface="Times New Roman" pitchFamily="18" charset="0"/>
          <a:ea typeface="宋体" pitchFamily="2" charset="-122"/>
        </a:defRPr>
      </a:lvl4pPr>
      <a:lvl5pPr algn="l" rtl="0" eaLnBrk="0" fontAlgn="base" hangingPunct="0">
        <a:spcBef>
          <a:spcPct val="0"/>
        </a:spcBef>
        <a:spcAft>
          <a:spcPct val="0"/>
        </a:spcAft>
        <a:defRPr sz="3800" b="1">
          <a:solidFill>
            <a:srgbClr val="FF0000"/>
          </a:solidFill>
          <a:latin typeface="Times New Roman" pitchFamily="18" charset="0"/>
          <a:ea typeface="宋体" pitchFamily="2" charset="-122"/>
        </a:defRPr>
      </a:lvl5pPr>
      <a:lvl6pPr marL="457200" algn="l" rtl="0" fontAlgn="base">
        <a:spcBef>
          <a:spcPct val="0"/>
        </a:spcBef>
        <a:spcAft>
          <a:spcPct val="0"/>
        </a:spcAft>
        <a:defRPr sz="3800" b="1">
          <a:solidFill>
            <a:srgbClr val="FF0000"/>
          </a:solidFill>
          <a:latin typeface="Times New Roman" pitchFamily="18" charset="0"/>
          <a:ea typeface="宋体" pitchFamily="2" charset="-122"/>
        </a:defRPr>
      </a:lvl6pPr>
      <a:lvl7pPr marL="914400" algn="l" rtl="0" fontAlgn="base">
        <a:spcBef>
          <a:spcPct val="0"/>
        </a:spcBef>
        <a:spcAft>
          <a:spcPct val="0"/>
        </a:spcAft>
        <a:defRPr sz="3800" b="1">
          <a:solidFill>
            <a:srgbClr val="FF0000"/>
          </a:solidFill>
          <a:latin typeface="Times New Roman" pitchFamily="18" charset="0"/>
          <a:ea typeface="宋体" pitchFamily="2" charset="-122"/>
        </a:defRPr>
      </a:lvl7pPr>
      <a:lvl8pPr marL="1371600" algn="l" rtl="0" fontAlgn="base">
        <a:spcBef>
          <a:spcPct val="0"/>
        </a:spcBef>
        <a:spcAft>
          <a:spcPct val="0"/>
        </a:spcAft>
        <a:defRPr sz="3800" b="1">
          <a:solidFill>
            <a:srgbClr val="FF0000"/>
          </a:solidFill>
          <a:latin typeface="Times New Roman" pitchFamily="18" charset="0"/>
          <a:ea typeface="宋体" pitchFamily="2" charset="-122"/>
        </a:defRPr>
      </a:lvl8pPr>
      <a:lvl9pPr marL="1828800" algn="l" rtl="0" fontAlgn="base">
        <a:spcBef>
          <a:spcPct val="0"/>
        </a:spcBef>
        <a:spcAft>
          <a:spcPct val="0"/>
        </a:spcAft>
        <a:defRPr sz="3800" b="1">
          <a:solidFill>
            <a:srgbClr val="FF00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5"/>
          <p:cNvGrpSpPr>
            <a:grpSpLocks/>
          </p:cNvGrpSpPr>
          <p:nvPr/>
        </p:nvGrpSpPr>
        <p:grpSpPr bwMode="auto">
          <a:xfrm>
            <a:off x="406400" y="990600"/>
            <a:ext cx="11480800" cy="76200"/>
            <a:chOff x="384" y="672"/>
            <a:chExt cx="5037" cy="40"/>
          </a:xfrm>
        </p:grpSpPr>
        <p:sp>
          <p:nvSpPr>
            <p:cNvPr id="1028" name="Line 6"/>
            <p:cNvSpPr>
              <a:spLocks noChangeShapeType="1"/>
            </p:cNvSpPr>
            <p:nvPr userDrawn="1"/>
          </p:nvSpPr>
          <p:spPr bwMode="auto">
            <a:xfrm>
              <a:off x="384" y="672"/>
              <a:ext cx="5037" cy="0"/>
            </a:xfrm>
            <a:prstGeom prst="line">
              <a:avLst/>
            </a:prstGeom>
            <a:noFill/>
            <a:ln w="19050">
              <a:solidFill>
                <a:srgbClr val="000099"/>
              </a:solidFill>
              <a:round/>
              <a:headEnd/>
              <a:tailEnd/>
            </a:ln>
          </p:spPr>
          <p:txBody>
            <a:bodyPr anchor="ctr"/>
            <a:lstStyle/>
            <a:p>
              <a:pPr>
                <a:defRPr/>
              </a:pPr>
              <a:endParaRPr lang="zh-CN" altLang="en-US" sz="2000"/>
            </a:p>
          </p:txBody>
        </p:sp>
        <p:sp>
          <p:nvSpPr>
            <p:cNvPr id="1029" name="Rectangle 7"/>
            <p:cNvSpPr>
              <a:spLocks noChangeArrowheads="1"/>
            </p:cNvSpPr>
            <p:nvPr userDrawn="1"/>
          </p:nvSpPr>
          <p:spPr bwMode="auto">
            <a:xfrm>
              <a:off x="384" y="672"/>
              <a:ext cx="3184" cy="40"/>
            </a:xfrm>
            <a:prstGeom prst="rect">
              <a:avLst/>
            </a:prstGeom>
            <a:gradFill rotWithShape="1">
              <a:gsLst>
                <a:gs pos="0">
                  <a:srgbClr val="000099"/>
                </a:gs>
                <a:gs pos="100000">
                  <a:srgbClr val="C6C6E8"/>
                </a:gs>
              </a:gsLst>
              <a:lin ang="5400000" scaled="1"/>
            </a:gradFill>
            <a:ln w="9525">
              <a:noFill/>
              <a:miter lim="800000"/>
              <a:headEnd/>
              <a:tailEnd/>
            </a:ln>
          </p:spPr>
          <p:txBody>
            <a:bodyPr wrap="none" anchor="ctr"/>
            <a:lstStyle/>
            <a:p>
              <a:pPr>
                <a:lnSpc>
                  <a:spcPct val="120000"/>
                </a:lnSpc>
                <a:buClr>
                  <a:srgbClr val="A50021"/>
                </a:buClr>
                <a:buFont typeface="Arial Unicode MS" pitchFamily="34" charset="-122"/>
                <a:buNone/>
                <a:defRPr/>
              </a:pPr>
              <a:endParaRPr lang="zh-CN" altLang="en-US" sz="2000">
                <a:ea typeface="黑体" pitchFamily="49" charset="-122"/>
              </a:endParaRPr>
            </a:p>
          </p:txBody>
        </p:sp>
      </p:grpSp>
      <p:pic>
        <p:nvPicPr>
          <p:cNvPr id="2051" name="Picture 8"/>
          <p:cNvPicPr>
            <a:picLocks noChangeAspect="1" noChangeArrowheads="1"/>
          </p:cNvPicPr>
          <p:nvPr/>
        </p:nvPicPr>
        <p:blipFill>
          <a:blip r:embed="rId5" cstate="print"/>
          <a:srcRect/>
          <a:stretch>
            <a:fillRect/>
          </a:stretch>
        </p:blipFill>
        <p:spPr bwMode="auto">
          <a:xfrm>
            <a:off x="8128000" y="381003"/>
            <a:ext cx="3149600" cy="600075"/>
          </a:xfrm>
          <a:prstGeom prst="rect">
            <a:avLst/>
          </a:prstGeom>
          <a:noFill/>
          <a:ln w="9525">
            <a:noFill/>
            <a:miter lim="800000"/>
            <a:headEnd/>
            <a:tailEnd/>
          </a:ln>
        </p:spPr>
      </p:pic>
      <p:pic>
        <p:nvPicPr>
          <p:cNvPr id="2053" name="Picture 11"/>
          <p:cNvPicPr>
            <a:picLocks noChangeAspect="1" noChangeArrowheads="1"/>
          </p:cNvPicPr>
          <p:nvPr userDrawn="1"/>
        </p:nvPicPr>
        <p:blipFill>
          <a:blip r:embed="rId6" cstate="print"/>
          <a:srcRect/>
          <a:stretch>
            <a:fillRect/>
          </a:stretch>
        </p:blipFill>
        <p:spPr bwMode="auto">
          <a:xfrm>
            <a:off x="8128000" y="228603"/>
            <a:ext cx="3556000" cy="747713"/>
          </a:xfrm>
          <a:prstGeom prst="rect">
            <a:avLst/>
          </a:prstGeom>
          <a:noFill/>
          <a:ln w="9525">
            <a:noFill/>
            <a:miter lim="800000"/>
            <a:headEnd/>
            <a:tailEnd/>
          </a:ln>
        </p:spPr>
      </p:pic>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3" name="图片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382000" y="190420"/>
            <a:ext cx="3755159" cy="684000"/>
          </a:xfrm>
          <a:prstGeom prst="rect">
            <a:avLst/>
          </a:prstGeom>
        </p:spPr>
      </p:pic>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800" b="1">
          <a:solidFill>
            <a:srgbClr val="FF0000"/>
          </a:solidFill>
          <a:latin typeface="+mj-lt"/>
          <a:ea typeface="+mj-ea"/>
          <a:cs typeface="+mj-cs"/>
        </a:defRPr>
      </a:lvl1pPr>
      <a:lvl2pPr algn="l" rtl="0" eaLnBrk="0" fontAlgn="base" hangingPunct="0">
        <a:spcBef>
          <a:spcPct val="0"/>
        </a:spcBef>
        <a:spcAft>
          <a:spcPct val="0"/>
        </a:spcAft>
        <a:defRPr sz="3800" b="1">
          <a:solidFill>
            <a:srgbClr val="FF0000"/>
          </a:solidFill>
          <a:latin typeface="Times New Roman" pitchFamily="18" charset="0"/>
          <a:ea typeface="宋体" pitchFamily="2" charset="-122"/>
        </a:defRPr>
      </a:lvl2pPr>
      <a:lvl3pPr algn="l" rtl="0" eaLnBrk="0" fontAlgn="base" hangingPunct="0">
        <a:spcBef>
          <a:spcPct val="0"/>
        </a:spcBef>
        <a:spcAft>
          <a:spcPct val="0"/>
        </a:spcAft>
        <a:defRPr sz="3800" b="1">
          <a:solidFill>
            <a:srgbClr val="FF0000"/>
          </a:solidFill>
          <a:latin typeface="Times New Roman" pitchFamily="18" charset="0"/>
          <a:ea typeface="宋体" pitchFamily="2" charset="-122"/>
        </a:defRPr>
      </a:lvl3pPr>
      <a:lvl4pPr algn="l" rtl="0" eaLnBrk="0" fontAlgn="base" hangingPunct="0">
        <a:spcBef>
          <a:spcPct val="0"/>
        </a:spcBef>
        <a:spcAft>
          <a:spcPct val="0"/>
        </a:spcAft>
        <a:defRPr sz="3800" b="1">
          <a:solidFill>
            <a:srgbClr val="FF0000"/>
          </a:solidFill>
          <a:latin typeface="Times New Roman" pitchFamily="18" charset="0"/>
          <a:ea typeface="宋体" pitchFamily="2" charset="-122"/>
        </a:defRPr>
      </a:lvl4pPr>
      <a:lvl5pPr algn="l" rtl="0" eaLnBrk="0" fontAlgn="base" hangingPunct="0">
        <a:spcBef>
          <a:spcPct val="0"/>
        </a:spcBef>
        <a:spcAft>
          <a:spcPct val="0"/>
        </a:spcAft>
        <a:defRPr sz="3800" b="1">
          <a:solidFill>
            <a:srgbClr val="FF0000"/>
          </a:solidFill>
          <a:latin typeface="Times New Roman" pitchFamily="18" charset="0"/>
          <a:ea typeface="宋体" pitchFamily="2" charset="-122"/>
        </a:defRPr>
      </a:lvl5pPr>
      <a:lvl6pPr marL="457200" algn="l" rtl="0" fontAlgn="base">
        <a:spcBef>
          <a:spcPct val="0"/>
        </a:spcBef>
        <a:spcAft>
          <a:spcPct val="0"/>
        </a:spcAft>
        <a:defRPr sz="3800" b="1">
          <a:solidFill>
            <a:srgbClr val="FF0000"/>
          </a:solidFill>
          <a:latin typeface="Times New Roman" pitchFamily="18" charset="0"/>
          <a:ea typeface="宋体" pitchFamily="2" charset="-122"/>
        </a:defRPr>
      </a:lvl6pPr>
      <a:lvl7pPr marL="914400" algn="l" rtl="0" fontAlgn="base">
        <a:spcBef>
          <a:spcPct val="0"/>
        </a:spcBef>
        <a:spcAft>
          <a:spcPct val="0"/>
        </a:spcAft>
        <a:defRPr sz="3800" b="1">
          <a:solidFill>
            <a:srgbClr val="FF0000"/>
          </a:solidFill>
          <a:latin typeface="Times New Roman" pitchFamily="18" charset="0"/>
          <a:ea typeface="宋体" pitchFamily="2" charset="-122"/>
        </a:defRPr>
      </a:lvl7pPr>
      <a:lvl8pPr marL="1371600" algn="l" rtl="0" fontAlgn="base">
        <a:spcBef>
          <a:spcPct val="0"/>
        </a:spcBef>
        <a:spcAft>
          <a:spcPct val="0"/>
        </a:spcAft>
        <a:defRPr sz="3800" b="1">
          <a:solidFill>
            <a:srgbClr val="FF0000"/>
          </a:solidFill>
          <a:latin typeface="Times New Roman" pitchFamily="18" charset="0"/>
          <a:ea typeface="宋体" pitchFamily="2" charset="-122"/>
        </a:defRPr>
      </a:lvl8pPr>
      <a:lvl9pPr marL="1828800" algn="l" rtl="0" fontAlgn="base">
        <a:spcBef>
          <a:spcPct val="0"/>
        </a:spcBef>
        <a:spcAft>
          <a:spcPct val="0"/>
        </a:spcAft>
        <a:defRPr sz="3800" b="1">
          <a:solidFill>
            <a:srgbClr val="FF00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7.jpg"/><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slideLayout" Target="../slideLayouts/slideLayout2.xml"/><Relationship Id="rId7" Type="http://schemas.openxmlformats.org/officeDocument/2006/relationships/oleObject" Target="../embeddings/oleObject1.bin"/><Relationship Id="rId12" Type="http://schemas.openxmlformats.org/officeDocument/2006/relationships/image" Target="../media/image23.wmf"/><Relationship Id="rId2" Type="http://schemas.openxmlformats.org/officeDocument/2006/relationships/tags" Target="../tags/tag11.xml"/><Relationship Id="rId1" Type="http://schemas.openxmlformats.org/officeDocument/2006/relationships/vmlDrawing" Target="../drawings/vmlDrawing1.vml"/><Relationship Id="rId6" Type="http://schemas.openxmlformats.org/officeDocument/2006/relationships/image" Target="../media/image25.jpeg"/><Relationship Id="rId11" Type="http://schemas.openxmlformats.org/officeDocument/2006/relationships/oleObject" Target="../embeddings/oleObject3.bin"/><Relationship Id="rId5" Type="http://schemas.openxmlformats.org/officeDocument/2006/relationships/image" Target="../media/image24.jpeg"/><Relationship Id="rId10" Type="http://schemas.openxmlformats.org/officeDocument/2006/relationships/image" Target="../media/image22.wmf"/><Relationship Id="rId4" Type="http://schemas.openxmlformats.org/officeDocument/2006/relationships/notesSlide" Target="../notesSlides/notesSlide12.xml"/><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7.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3.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doi.org/10.3390/en1505172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FDA86E-BC47-4BB8-ACDE-D9F68DE70463}"/>
              </a:ext>
            </a:extLst>
          </p:cNvPr>
          <p:cNvSpPr txBox="1"/>
          <p:nvPr/>
        </p:nvSpPr>
        <p:spPr>
          <a:xfrm>
            <a:off x="3352800" y="1174622"/>
            <a:ext cx="5486399" cy="523220"/>
          </a:xfrm>
          <a:prstGeom prst="rect">
            <a:avLst/>
          </a:prstGeom>
          <a:noFill/>
        </p:spPr>
        <p:txBody>
          <a:bodyPr wrap="square" rtlCol="0">
            <a:spAutoFit/>
          </a:bodyPr>
          <a:lstStyle/>
          <a:p>
            <a:pPr algn="ctr"/>
            <a:r>
              <a:rPr lang="zh-CN" altLang="en-US" sz="2800" b="0" dirty="0">
                <a:latin typeface="黑体" panose="02010609060101010101" pitchFamily="49" charset="-122"/>
                <a:ea typeface="黑体" panose="02010609060101010101" pitchFamily="49" charset="-122"/>
              </a:rPr>
              <a:t>武汉大学硕士学位论文答辩</a:t>
            </a:r>
          </a:p>
        </p:txBody>
      </p:sp>
      <p:sp>
        <p:nvSpPr>
          <p:cNvPr id="3" name="文本框 2">
            <a:extLst>
              <a:ext uri="{FF2B5EF4-FFF2-40B4-BE49-F238E27FC236}">
                <a16:creationId xmlns:a16="http://schemas.microsoft.com/office/drawing/2014/main" id="{2D083CFC-3858-4841-8992-021837FEF1CE}"/>
              </a:ext>
            </a:extLst>
          </p:cNvPr>
          <p:cNvSpPr txBox="1"/>
          <p:nvPr/>
        </p:nvSpPr>
        <p:spPr>
          <a:xfrm>
            <a:off x="1981199" y="1948606"/>
            <a:ext cx="8229600" cy="1323439"/>
          </a:xfrm>
          <a:prstGeom prst="rect">
            <a:avLst/>
          </a:prstGeom>
          <a:noFill/>
        </p:spPr>
        <p:txBody>
          <a:bodyPr wrap="square" rtlCol="0">
            <a:spAutoFit/>
          </a:bodyPr>
          <a:lstStyle/>
          <a:p>
            <a:pPr algn="ctr"/>
            <a:r>
              <a:rPr lang="zh-CN" altLang="en-US" sz="4000" b="0" dirty="0">
                <a:latin typeface="黑体" panose="02010609060101010101" pitchFamily="49" charset="-122"/>
                <a:ea typeface="黑体" panose="02010609060101010101" pitchFamily="49" charset="-122"/>
              </a:rPr>
              <a:t>大型水利水电工程外来物资运输方案决策方法研究与系统开发</a:t>
            </a:r>
          </a:p>
        </p:txBody>
      </p:sp>
      <p:graphicFrame>
        <p:nvGraphicFramePr>
          <p:cNvPr id="4" name="表格 3">
            <a:extLst>
              <a:ext uri="{FF2B5EF4-FFF2-40B4-BE49-F238E27FC236}">
                <a16:creationId xmlns:a16="http://schemas.microsoft.com/office/drawing/2014/main" id="{FE84DF00-2176-4454-BDEE-6BBDAE9089AD}"/>
              </a:ext>
            </a:extLst>
          </p:cNvPr>
          <p:cNvGraphicFramePr>
            <a:graphicFrameLocks noGrp="1"/>
          </p:cNvGraphicFramePr>
          <p:nvPr>
            <p:extLst>
              <p:ext uri="{D42A27DB-BD31-4B8C-83A1-F6EECF244321}">
                <p14:modId xmlns:p14="http://schemas.microsoft.com/office/powerpoint/2010/main" val="2291087011"/>
              </p:ext>
            </p:extLst>
          </p:nvPr>
        </p:nvGraphicFramePr>
        <p:xfrm>
          <a:off x="3162298" y="3426424"/>
          <a:ext cx="6096000" cy="1245545"/>
        </p:xfrm>
        <a:graphic>
          <a:graphicData uri="http://schemas.openxmlformats.org/drawingml/2006/table">
            <a:tbl>
              <a:tblPr>
                <a:tableStyleId>{F5AB1C69-6EDB-4FF4-983F-18BD219EF322}</a:tableStyleId>
              </a:tblPr>
              <a:tblGrid>
                <a:gridCol w="3048000">
                  <a:extLst>
                    <a:ext uri="{9D8B030D-6E8A-4147-A177-3AD203B41FA5}">
                      <a16:colId xmlns:a16="http://schemas.microsoft.com/office/drawing/2014/main" val="2791352825"/>
                    </a:ext>
                  </a:extLst>
                </a:gridCol>
                <a:gridCol w="3048000">
                  <a:extLst>
                    <a:ext uri="{9D8B030D-6E8A-4147-A177-3AD203B41FA5}">
                      <a16:colId xmlns:a16="http://schemas.microsoft.com/office/drawing/2014/main" val="779852069"/>
                    </a:ext>
                  </a:extLst>
                </a:gridCol>
              </a:tblGrid>
              <a:tr h="453065">
                <a:tc>
                  <a:txBody>
                    <a:bodyPr/>
                    <a:lstStyle/>
                    <a:p>
                      <a:pPr algn="r"/>
                      <a:r>
                        <a:rPr kumimoji="0" lang="zh-CN" altLang="en-US" sz="2000" b="0" dirty="0">
                          <a:latin typeface="黑体" panose="02010609060101010101" pitchFamily="49" charset="-122"/>
                          <a:ea typeface="黑体" panose="02010609060101010101" pitchFamily="49" charset="-122"/>
                        </a:rPr>
                        <a:t>答辩人：</a:t>
                      </a:r>
                      <a:endParaRPr lang="zh-CN" altLang="en-US"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0" lang="zh-CN" altLang="en-US" sz="2000" b="0" dirty="0" smtClean="0">
                          <a:latin typeface="黑体" panose="02010609060101010101" pitchFamily="49" charset="-122"/>
                          <a:ea typeface="黑体" panose="02010609060101010101" pitchFamily="49" charset="-122"/>
                        </a:rPr>
                        <a:t>王    浩</a:t>
                      </a:r>
                      <a:endParaRPr lang="zh-CN" altLang="en-US"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8492176"/>
                  </a:ext>
                </a:extLst>
              </a:tr>
              <a:tr h="370840">
                <a:tc>
                  <a:txBody>
                    <a:bodyPr/>
                    <a:lstStyle/>
                    <a:p>
                      <a:pPr algn="r"/>
                      <a:r>
                        <a:rPr kumimoji="0" lang="zh-CN" altLang="en-US" sz="2000" b="0" dirty="0">
                          <a:latin typeface="黑体" panose="02010609060101010101" pitchFamily="49" charset="-122"/>
                          <a:ea typeface="黑体" panose="02010609060101010101" pitchFamily="49" charset="-122"/>
                        </a:rPr>
                        <a:t>导  师：</a:t>
                      </a:r>
                      <a:endParaRPr lang="zh-CN" altLang="en-US"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0" lang="zh-CN" altLang="en-US" sz="2000" b="0" dirty="0">
                          <a:latin typeface="黑体" panose="02010609060101010101" pitchFamily="49" charset="-122"/>
                          <a:ea typeface="黑体" panose="02010609060101010101" pitchFamily="49" charset="-122"/>
                        </a:rPr>
                        <a:t>刘    全</a:t>
                      </a:r>
                      <a:endParaRPr lang="zh-CN" altLang="en-US"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4500902"/>
                  </a:ext>
                </a:extLst>
              </a:tr>
              <a:tr h="370840">
                <a:tc>
                  <a:txBody>
                    <a:bodyPr/>
                    <a:lstStyle/>
                    <a:p>
                      <a:pPr algn="r"/>
                      <a:r>
                        <a:rPr kumimoji="0" lang="zh-CN" altLang="en-US" sz="2000" b="0" dirty="0">
                          <a:latin typeface="黑体" panose="02010609060101010101" pitchFamily="49" charset="-122"/>
                          <a:ea typeface="黑体" panose="02010609060101010101" pitchFamily="49" charset="-122"/>
                        </a:rPr>
                        <a:t>专  业：</a:t>
                      </a:r>
                      <a:endParaRPr lang="zh-CN" altLang="en-US"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dirty="0" smtClean="0">
                          <a:latin typeface="黑体" panose="02010609060101010101" pitchFamily="49" charset="-122"/>
                          <a:ea typeface="黑体" panose="02010609060101010101" pitchFamily="49" charset="-122"/>
                        </a:rPr>
                        <a:t>土木水利</a:t>
                      </a:r>
                      <a:endParaRPr kumimoji="0" lang="en-US" altLang="zh-CN" sz="2000" b="0" dirty="0">
                        <a:latin typeface="黑体" panose="02010609060101010101" pitchFamily="49" charset="-122"/>
                        <a:ea typeface="黑体" panose="02010609060101010101"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288312"/>
                  </a:ext>
                </a:extLst>
              </a:tr>
            </a:tbl>
          </a:graphicData>
        </a:graphic>
      </p:graphicFrame>
      <p:sp>
        <p:nvSpPr>
          <p:cNvPr id="6" name="文本框 5">
            <a:extLst>
              <a:ext uri="{FF2B5EF4-FFF2-40B4-BE49-F238E27FC236}">
                <a16:creationId xmlns:a16="http://schemas.microsoft.com/office/drawing/2014/main" id="{51A7CD3F-097B-4D65-A526-1D6889AE296A}"/>
              </a:ext>
            </a:extLst>
          </p:cNvPr>
          <p:cNvSpPr txBox="1"/>
          <p:nvPr/>
        </p:nvSpPr>
        <p:spPr>
          <a:xfrm>
            <a:off x="4405311" y="4826348"/>
            <a:ext cx="3381375" cy="461665"/>
          </a:xfrm>
          <a:prstGeom prst="rect">
            <a:avLst/>
          </a:prstGeom>
          <a:noFill/>
        </p:spPr>
        <p:txBody>
          <a:bodyPr wrap="square" rtlCol="0">
            <a:spAutoFit/>
          </a:bodyPr>
          <a:lstStyle/>
          <a:p>
            <a:pPr algn="ctr"/>
            <a:r>
              <a:rPr lang="en-US" altLang="zh-CN" sz="2400" b="0" dirty="0">
                <a:latin typeface="黑体" panose="02010609060101010101" pitchFamily="49" charset="-122"/>
                <a:ea typeface="黑体" panose="02010609060101010101" pitchFamily="49" charset="-122"/>
              </a:rPr>
              <a:t>2022</a:t>
            </a:r>
            <a:r>
              <a:rPr lang="zh-CN" altLang="en-US" sz="2400" b="0" dirty="0">
                <a:latin typeface="黑体" panose="02010609060101010101" pitchFamily="49" charset="-122"/>
                <a:ea typeface="黑体" panose="02010609060101010101" pitchFamily="49" charset="-122"/>
              </a:rPr>
              <a:t>年</a:t>
            </a:r>
            <a:r>
              <a:rPr lang="en-US" altLang="zh-CN" sz="2400" b="0" dirty="0">
                <a:latin typeface="黑体" panose="02010609060101010101" pitchFamily="49" charset="-122"/>
                <a:ea typeface="黑体" panose="02010609060101010101" pitchFamily="49" charset="-122"/>
              </a:rPr>
              <a:t>5</a:t>
            </a:r>
            <a:r>
              <a:rPr lang="zh-CN" altLang="en-US" sz="2400" b="0" dirty="0" smtClean="0">
                <a:latin typeface="黑体" panose="02010609060101010101" pitchFamily="49" charset="-122"/>
                <a:ea typeface="黑体" panose="02010609060101010101" pitchFamily="49" charset="-122"/>
              </a:rPr>
              <a:t>月</a:t>
            </a:r>
            <a:r>
              <a:rPr lang="en-US" altLang="zh-CN" sz="2400" b="0" dirty="0" smtClean="0">
                <a:latin typeface="黑体" panose="02010609060101010101" pitchFamily="49" charset="-122"/>
                <a:ea typeface="黑体" panose="02010609060101010101" pitchFamily="49" charset="-122"/>
              </a:rPr>
              <a:t>15</a:t>
            </a:r>
            <a:r>
              <a:rPr lang="zh-CN" altLang="en-US" sz="2400" b="0" dirty="0" smtClean="0">
                <a:latin typeface="黑体" panose="02010609060101010101" pitchFamily="49" charset="-122"/>
                <a:ea typeface="黑体" panose="02010609060101010101" pitchFamily="49" charset="-122"/>
              </a:rPr>
              <a:t>日</a:t>
            </a:r>
            <a:endParaRPr lang="zh-CN" altLang="en-US" sz="2400" b="0" dirty="0">
              <a:latin typeface="黑体" panose="02010609060101010101" pitchFamily="49" charset="-122"/>
              <a:ea typeface="黑体" panose="02010609060101010101" pitchFamily="49" charset="-122"/>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489326" y="250228"/>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2.1 </a:t>
            </a:r>
            <a:r>
              <a:rPr lang="zh-CN" altLang="en-US" sz="2800" dirty="0">
                <a:solidFill>
                  <a:schemeClr val="accent2"/>
                </a:solidFill>
                <a:latin typeface="楷体" panose="02010609060101010101" pitchFamily="49" charset="-122"/>
                <a:ea typeface="楷体" panose="02010609060101010101" pitchFamily="49" charset="-122"/>
              </a:rPr>
              <a:t>路径优化</a:t>
            </a:r>
          </a:p>
        </p:txBody>
      </p:sp>
      <p:sp>
        <p:nvSpPr>
          <p:cNvPr id="2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89325" y="1066800"/>
            <a:ext cx="11557763" cy="1569660"/>
          </a:xfrm>
          <a:prstGeom prst="rect">
            <a:avLst/>
          </a:prstGeom>
          <a:noFill/>
          <a:extLst/>
        </p:spPr>
        <p:txBody>
          <a:bodyPr wrap="squar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b="0" dirty="0"/>
              <a:t>外来</a:t>
            </a:r>
            <a:r>
              <a:rPr lang="zh-CN" altLang="en-US" b="0" dirty="0" smtClean="0"/>
              <a:t>物资运输路径规划是指：对复杂的多式联运网络进行优化，获取从运输起点到终点的运输方案。常见的研究方法是将运输网络转化为图论中的节点</a:t>
            </a:r>
            <a:r>
              <a:rPr lang="en-US" altLang="zh-CN" b="0" dirty="0" smtClean="0"/>
              <a:t>-</a:t>
            </a:r>
            <a:r>
              <a:rPr lang="zh-CN" altLang="en-US" b="0" dirty="0" smtClean="0"/>
              <a:t>路径拓扑关系，转化为数学问题进行求解。</a:t>
            </a:r>
            <a:endParaRPr lang="en-US" altLang="zh-CN" b="0" dirty="0" smtClean="0"/>
          </a:p>
          <a:p>
            <a:r>
              <a:rPr lang="zh-CN" altLang="en-US" b="0" dirty="0" smtClean="0"/>
              <a:t>运输网络特点：</a:t>
            </a:r>
            <a:r>
              <a:rPr lang="zh-CN" altLang="en-US" b="0" dirty="0" smtClean="0">
                <a:solidFill>
                  <a:srgbClr val="FF0000"/>
                </a:solidFill>
              </a:rPr>
              <a:t>具有时变性、约束性的转运站</a:t>
            </a:r>
            <a:r>
              <a:rPr lang="en-US" altLang="zh-CN" b="0" dirty="0" smtClean="0">
                <a:solidFill>
                  <a:srgbClr val="FF0000"/>
                </a:solidFill>
              </a:rPr>
              <a:t>+</a:t>
            </a:r>
            <a:r>
              <a:rPr lang="zh-CN" altLang="en-US" b="0" dirty="0" smtClean="0">
                <a:solidFill>
                  <a:srgbClr val="FF0000"/>
                </a:solidFill>
              </a:rPr>
              <a:t>通道的公铁水多式联运网络；</a:t>
            </a:r>
            <a:endParaRPr lang="zh-CN" altLang="en-US" dirty="0">
              <a:solidFill>
                <a:srgbClr val="FF0000"/>
              </a:solidFill>
            </a:endParaRPr>
          </a:p>
        </p:txBody>
      </p:sp>
      <p:grpSp>
        <p:nvGrpSpPr>
          <p:cNvPr id="32" name="组合 31"/>
          <p:cNvGrpSpPr/>
          <p:nvPr/>
        </p:nvGrpSpPr>
        <p:grpSpPr>
          <a:xfrm>
            <a:off x="6545957" y="4438050"/>
            <a:ext cx="5341243" cy="2115150"/>
            <a:chOff x="395075" y="1552785"/>
            <a:chExt cx="5341243" cy="2115150"/>
          </a:xfrm>
        </p:grpSpPr>
        <p:sp>
          <p:nvSpPr>
            <p:cNvPr id="33" name="文本框 32"/>
            <p:cNvSpPr txBox="1"/>
            <p:nvPr/>
          </p:nvSpPr>
          <p:spPr>
            <a:xfrm>
              <a:off x="4519318" y="3267825"/>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城市节点</a:t>
              </a:r>
              <a:endParaRPr lang="zh-CN" altLang="en-US" dirty="0">
                <a:latin typeface="楷体" panose="02010609060101010101" pitchFamily="49" charset="-122"/>
                <a:ea typeface="楷体" panose="02010609060101010101" pitchFamily="49" charset="-122"/>
              </a:endParaRPr>
            </a:p>
          </p:txBody>
        </p:sp>
        <p:grpSp>
          <p:nvGrpSpPr>
            <p:cNvPr id="34" name="组合 33"/>
            <p:cNvGrpSpPr/>
            <p:nvPr/>
          </p:nvGrpSpPr>
          <p:grpSpPr>
            <a:xfrm>
              <a:off x="395075" y="1552785"/>
              <a:ext cx="5192504" cy="1991415"/>
              <a:chOff x="395075" y="1552785"/>
              <a:chExt cx="5192504" cy="1991415"/>
            </a:xfrm>
          </p:grpSpPr>
          <p:cxnSp>
            <p:nvCxnSpPr>
              <p:cNvPr id="35" name="直接箭头连接符 34"/>
              <p:cNvCxnSpPr/>
              <p:nvPr/>
            </p:nvCxnSpPr>
            <p:spPr bwMode="auto">
              <a:xfrm flipV="1">
                <a:off x="2045701" y="1912829"/>
                <a:ext cx="424490" cy="23885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36" name="图片 35"/>
              <p:cNvPicPr>
                <a:picLocks noChangeAspect="1"/>
              </p:cNvPicPr>
              <p:nvPr/>
            </p:nvPicPr>
            <p:blipFill>
              <a:blip r:embed="rId4"/>
              <a:stretch>
                <a:fillRect/>
              </a:stretch>
            </p:blipFill>
            <p:spPr>
              <a:xfrm>
                <a:off x="496529" y="1600200"/>
                <a:ext cx="5091050" cy="1944000"/>
              </a:xfrm>
              <a:prstGeom prst="rect">
                <a:avLst/>
              </a:prstGeom>
            </p:spPr>
          </p:pic>
          <p:sp>
            <p:nvSpPr>
              <p:cNvPr id="37" name="文本框 36"/>
              <p:cNvSpPr txBox="1"/>
              <p:nvPr/>
            </p:nvSpPr>
            <p:spPr>
              <a:xfrm>
                <a:off x="2971800" y="2971800"/>
                <a:ext cx="700833"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港口</a:t>
                </a:r>
                <a:endParaRPr lang="zh-CN" altLang="en-US" dirty="0">
                  <a:latin typeface="楷体" panose="02010609060101010101" pitchFamily="49" charset="-122"/>
                  <a:ea typeface="楷体" panose="02010609060101010101" pitchFamily="49" charset="-122"/>
                </a:endParaRPr>
              </a:p>
            </p:txBody>
          </p:sp>
          <p:sp>
            <p:nvSpPr>
              <p:cNvPr id="38" name="文本框 37"/>
              <p:cNvSpPr txBox="1"/>
              <p:nvPr/>
            </p:nvSpPr>
            <p:spPr>
              <a:xfrm>
                <a:off x="2971800" y="1596236"/>
                <a:ext cx="700833" cy="40011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车站</a:t>
                </a:r>
              </a:p>
            </p:txBody>
          </p:sp>
          <p:sp>
            <p:nvSpPr>
              <p:cNvPr id="40" name="文本框 39"/>
              <p:cNvSpPr txBox="1"/>
              <p:nvPr/>
            </p:nvSpPr>
            <p:spPr>
              <a:xfrm>
                <a:off x="1520076" y="2761208"/>
                <a:ext cx="700833" cy="40011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水路</a:t>
                </a:r>
              </a:p>
            </p:txBody>
          </p:sp>
          <p:sp>
            <p:nvSpPr>
              <p:cNvPr id="41" name="文本框 40"/>
              <p:cNvSpPr txBox="1"/>
              <p:nvPr/>
            </p:nvSpPr>
            <p:spPr>
              <a:xfrm>
                <a:off x="1520077" y="1951628"/>
                <a:ext cx="700833" cy="40011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铁路</a:t>
                </a:r>
              </a:p>
            </p:txBody>
          </p:sp>
          <p:cxnSp>
            <p:nvCxnSpPr>
              <p:cNvPr id="43" name="直接箭头连接符 42"/>
              <p:cNvCxnSpPr/>
              <p:nvPr/>
            </p:nvCxnSpPr>
            <p:spPr bwMode="auto">
              <a:xfrm>
                <a:off x="2045701" y="2256390"/>
                <a:ext cx="424490" cy="953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p:cNvCxnSpPr/>
              <p:nvPr/>
            </p:nvCxnSpPr>
            <p:spPr bwMode="auto">
              <a:xfrm flipV="1">
                <a:off x="2045701" y="2703166"/>
                <a:ext cx="424490" cy="19713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bwMode="auto">
              <a:xfrm>
                <a:off x="2021051" y="3000063"/>
                <a:ext cx="449140" cy="16125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395075" y="1552785"/>
                <a:ext cx="700833"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公路</a:t>
                </a:r>
                <a:endParaRPr lang="zh-CN" altLang="en-US" dirty="0">
                  <a:latin typeface="楷体" panose="02010609060101010101" pitchFamily="49" charset="-122"/>
                  <a:ea typeface="楷体" panose="02010609060101010101" pitchFamily="49" charset="-122"/>
                </a:endParaRPr>
              </a:p>
            </p:txBody>
          </p:sp>
          <p:cxnSp>
            <p:nvCxnSpPr>
              <p:cNvPr id="53" name="直接箭头连接符 52"/>
              <p:cNvCxnSpPr/>
              <p:nvPr/>
            </p:nvCxnSpPr>
            <p:spPr bwMode="auto">
              <a:xfrm>
                <a:off x="883503" y="1851405"/>
                <a:ext cx="411897" cy="1449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bwMode="auto">
              <a:xfrm flipH="1" flipV="1">
                <a:off x="4531907" y="2661770"/>
                <a:ext cx="522273" cy="7297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bwMode="auto">
              <a:xfrm flipV="1">
                <a:off x="5054180" y="2661770"/>
                <a:ext cx="380999" cy="71014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grpSp>
      <p:pic>
        <p:nvPicPr>
          <p:cNvPr id="58" name="图片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638" y="3898686"/>
            <a:ext cx="4964050" cy="2812758"/>
          </a:xfrm>
          <a:prstGeom prst="rect">
            <a:avLst/>
          </a:prstGeom>
        </p:spPr>
      </p:pic>
      <p:sp>
        <p:nvSpPr>
          <p:cNvPr id="11" name="文本框 10"/>
          <p:cNvSpPr txBox="1"/>
          <p:nvPr/>
        </p:nvSpPr>
        <p:spPr>
          <a:xfrm>
            <a:off x="2165079" y="4053180"/>
            <a:ext cx="1733167"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实际运输网络</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59" name="文本框 58"/>
          <p:cNvSpPr txBox="1"/>
          <p:nvPr/>
        </p:nvSpPr>
        <p:spPr>
          <a:xfrm>
            <a:off x="8283509" y="3976684"/>
            <a:ext cx="2379177"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节点</a:t>
            </a:r>
            <a:r>
              <a:rPr lang="en-US" altLang="zh-CN" dirty="0" smtClean="0">
                <a:solidFill>
                  <a:srgbClr val="FF0000"/>
                </a:solidFill>
                <a:latin typeface="楷体" panose="02010609060101010101" pitchFamily="49" charset="-122"/>
                <a:ea typeface="楷体" panose="02010609060101010101" pitchFamily="49" charset="-122"/>
              </a:rPr>
              <a:t>-</a:t>
            </a:r>
            <a:r>
              <a:rPr lang="zh-CN" altLang="en-US" dirty="0" smtClean="0">
                <a:solidFill>
                  <a:srgbClr val="FF0000"/>
                </a:solidFill>
                <a:latin typeface="楷体" panose="02010609060101010101" pitchFamily="49" charset="-122"/>
                <a:ea typeface="楷体" panose="02010609060101010101" pitchFamily="49" charset="-122"/>
              </a:rPr>
              <a:t>路径拓扑关系</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2" name="右箭头 11"/>
          <p:cNvSpPr/>
          <p:nvPr/>
        </p:nvSpPr>
        <p:spPr bwMode="auto">
          <a:xfrm>
            <a:off x="5633447" y="4648200"/>
            <a:ext cx="940084" cy="1504310"/>
          </a:xfrm>
          <a:prstGeom prst="rightArrow">
            <a:avLst/>
          </a:prstGeom>
          <a:gradFill rotWithShape="0">
            <a:gsLst>
              <a:gs pos="0">
                <a:srgbClr val="8ED5E6"/>
              </a:gs>
              <a:gs pos="100000">
                <a:srgbClr val="00A0C6"/>
              </a:gs>
            </a:gsLst>
            <a:lin ang="0" scaled="1"/>
          </a:gradFill>
          <a:ln w="9525">
            <a:noFill/>
            <a:round/>
            <a:headEnd/>
            <a:tailEnd/>
          </a:ln>
        </p:spPr>
        <p:txBody>
          <a:bodyPr rtlCol="0" anchor="ctr"/>
          <a:lstStyle/>
          <a:p>
            <a:pPr algn="ctr"/>
            <a:endParaRPr lang="zh-CN" altLang="en-US"/>
          </a:p>
        </p:txBody>
      </p:sp>
      <p:sp>
        <p:nvSpPr>
          <p:cNvPr id="70" name="文本框 69"/>
          <p:cNvSpPr txBox="1"/>
          <p:nvPr/>
        </p:nvSpPr>
        <p:spPr>
          <a:xfrm>
            <a:off x="5658535" y="5020565"/>
            <a:ext cx="700833" cy="707886"/>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图论</a:t>
            </a:r>
            <a:endParaRPr lang="en-US" altLang="zh-CN" dirty="0" smtClean="0">
              <a:solidFill>
                <a:srgbClr val="FF0000"/>
              </a:solidFill>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转化</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6" name="文本框 25"/>
          <p:cNvSpPr txBox="1"/>
          <p:nvPr/>
        </p:nvSpPr>
        <p:spPr>
          <a:xfrm>
            <a:off x="512771" y="2637337"/>
            <a:ext cx="5704952" cy="1015663"/>
          </a:xfrm>
          <a:prstGeom prst="rect">
            <a:avLst/>
          </a:prstGeom>
          <a:noFill/>
        </p:spPr>
        <p:txBody>
          <a:bodyPr wrap="square" rtlCol="0">
            <a:spAutoFit/>
          </a:bodyPr>
          <a:lstStyle/>
          <a:p>
            <a:r>
              <a:rPr lang="en-US" altLang="zh-CN" b="0" dirty="0" smtClean="0">
                <a:latin typeface="+mn-lt"/>
                <a:ea typeface="楷体" panose="02010609060101010101" pitchFamily="49" charset="-122"/>
              </a:rPr>
              <a:t>1</a:t>
            </a:r>
            <a:r>
              <a:rPr lang="zh-CN" altLang="en-US" b="0" dirty="0" smtClean="0">
                <a:latin typeface="+mn-lt"/>
                <a:ea typeface="楷体" panose="02010609060101010101" pitchFamily="49" charset="-122"/>
              </a:rPr>
              <a:t>）公路、铁路、水路间多式联运；</a:t>
            </a:r>
            <a:endParaRPr lang="en-US" altLang="zh-CN" b="0" dirty="0" smtClean="0">
              <a:latin typeface="+mn-lt"/>
              <a:ea typeface="楷体" panose="02010609060101010101" pitchFamily="49" charset="-122"/>
            </a:endParaRPr>
          </a:p>
          <a:p>
            <a:r>
              <a:rPr lang="en-US" altLang="zh-CN" b="0" dirty="0" smtClean="0">
                <a:latin typeface="+mn-lt"/>
                <a:ea typeface="楷体" panose="02010609060101010101" pitchFamily="49" charset="-122"/>
              </a:rPr>
              <a:t>2</a:t>
            </a:r>
            <a:r>
              <a:rPr lang="zh-CN" altLang="en-US" b="0" dirty="0" smtClean="0">
                <a:latin typeface="+mn-lt"/>
                <a:ea typeface="楷体" panose="02010609060101010101" pitchFamily="49" charset="-122"/>
              </a:rPr>
              <a:t>）多路径、多节点可选；</a:t>
            </a:r>
            <a:endParaRPr lang="en-US" altLang="zh-CN" b="0" dirty="0" smtClean="0">
              <a:latin typeface="+mn-lt"/>
              <a:ea typeface="楷体" panose="02010609060101010101" pitchFamily="49" charset="-122"/>
            </a:endParaRPr>
          </a:p>
          <a:p>
            <a:r>
              <a:rPr lang="en-US" altLang="zh-CN" b="0" dirty="0" smtClean="0">
                <a:latin typeface="+mn-lt"/>
                <a:ea typeface="楷体" panose="02010609060101010101" pitchFamily="49" charset="-122"/>
              </a:rPr>
              <a:t>3</a:t>
            </a:r>
            <a:r>
              <a:rPr lang="zh-CN" altLang="en-US" b="0" dirty="0" smtClean="0">
                <a:latin typeface="+mn-lt"/>
                <a:ea typeface="楷体" panose="02010609060101010101" pitchFamily="49" charset="-122"/>
              </a:rPr>
              <a:t>）考虑中转站，包括转运车站、转运港口；</a:t>
            </a:r>
            <a:endParaRPr lang="en-US" altLang="zh-CN" b="0" dirty="0" smtClean="0">
              <a:latin typeface="+mn-lt"/>
              <a:ea typeface="楷体" panose="02010609060101010101" pitchFamily="49" charset="-122"/>
            </a:endParaRPr>
          </a:p>
        </p:txBody>
      </p:sp>
      <p:sp>
        <p:nvSpPr>
          <p:cNvPr id="28" name="文本框 27"/>
          <p:cNvSpPr txBox="1"/>
          <p:nvPr/>
        </p:nvSpPr>
        <p:spPr>
          <a:xfrm>
            <a:off x="6071185" y="2657799"/>
            <a:ext cx="5943600" cy="1015663"/>
          </a:xfrm>
          <a:prstGeom prst="rect">
            <a:avLst/>
          </a:prstGeom>
          <a:noFill/>
        </p:spPr>
        <p:txBody>
          <a:bodyPr wrap="square" rtlCol="0">
            <a:spAutoFit/>
          </a:bodyPr>
          <a:lstStyle/>
          <a:p>
            <a:r>
              <a:rPr lang="en-US" altLang="zh-CN" b="0" dirty="0">
                <a:latin typeface="+mn-lt"/>
                <a:ea typeface="楷体" panose="02010609060101010101" pitchFamily="49" charset="-122"/>
              </a:rPr>
              <a:t>4</a:t>
            </a:r>
            <a:r>
              <a:rPr lang="zh-CN" altLang="en-US" b="0" dirty="0" smtClean="0">
                <a:latin typeface="+mn-lt"/>
                <a:ea typeface="楷体" panose="02010609060101010101" pitchFamily="49" charset="-122"/>
              </a:rPr>
              <a:t>）对</a:t>
            </a:r>
            <a:r>
              <a:rPr lang="zh-CN" altLang="en-US" b="0" dirty="0">
                <a:latin typeface="+mn-lt"/>
                <a:ea typeface="楷体" panose="02010609060101010101" pitchFamily="49" charset="-122"/>
              </a:rPr>
              <a:t>不满足运输要求的交通设施的改</a:t>
            </a:r>
            <a:r>
              <a:rPr lang="zh-CN" altLang="en-US" b="0" dirty="0" smtClean="0">
                <a:latin typeface="+mn-lt"/>
                <a:ea typeface="楷体" panose="02010609060101010101" pitchFamily="49" charset="-122"/>
              </a:rPr>
              <a:t>扩建；</a:t>
            </a:r>
            <a:endParaRPr lang="en-US" altLang="zh-CN" b="0" dirty="0" smtClean="0">
              <a:latin typeface="+mn-lt"/>
              <a:ea typeface="楷体" panose="02010609060101010101" pitchFamily="49" charset="-122"/>
            </a:endParaRPr>
          </a:p>
          <a:p>
            <a:r>
              <a:rPr lang="en-US" altLang="zh-CN" b="0" dirty="0" smtClean="0">
                <a:latin typeface="+mn-lt"/>
                <a:ea typeface="楷体" panose="02010609060101010101" pitchFamily="49" charset="-122"/>
              </a:rPr>
              <a:t>5</a:t>
            </a:r>
            <a:r>
              <a:rPr lang="zh-CN" altLang="en-US" b="0" dirty="0" smtClean="0">
                <a:latin typeface="+mn-lt"/>
                <a:ea typeface="楷体" panose="02010609060101010101" pitchFamily="49" charset="-122"/>
              </a:rPr>
              <a:t>）</a:t>
            </a:r>
            <a:r>
              <a:rPr lang="zh-CN" altLang="en-US" b="0" dirty="0" smtClean="0">
                <a:latin typeface="楷体" panose="02010609060101010101" pitchFamily="49" charset="-122"/>
                <a:ea typeface="楷体" panose="02010609060101010101" pitchFamily="49" charset="-122"/>
              </a:rPr>
              <a:t>时变性：</a:t>
            </a:r>
            <a:r>
              <a:rPr lang="zh-CN" altLang="en-US" b="0" dirty="0" smtClean="0">
                <a:latin typeface="楷体" panose="02010609060101010101" pitchFamily="49" charset="-122"/>
                <a:ea typeface="楷体" panose="02010609060101010101" pitchFamily="49" charset="-122"/>
                <a:cs typeface="Times New Roman" panose="02020603050405020304" pitchFamily="18" charset="0"/>
              </a:rPr>
              <a:t>施工期</a:t>
            </a:r>
            <a:r>
              <a:rPr lang="zh-CN" altLang="en-US" b="0" dirty="0">
                <a:latin typeface="楷体" panose="02010609060101010101" pitchFamily="49" charset="-122"/>
                <a:ea typeface="楷体" panose="02010609060101010101" pitchFamily="49" charset="-122"/>
                <a:cs typeface="Times New Roman" panose="02020603050405020304" pitchFamily="18" charset="0"/>
              </a:rPr>
              <a:t>内，运输网络发生</a:t>
            </a:r>
            <a:r>
              <a:rPr lang="zh-CN" altLang="en-US" b="0" dirty="0" smtClean="0">
                <a:latin typeface="楷体" panose="02010609060101010101" pitchFamily="49" charset="-122"/>
                <a:ea typeface="楷体" panose="02010609060101010101" pitchFamily="49" charset="-122"/>
                <a:cs typeface="Times New Roman" panose="02020603050405020304" pitchFamily="18" charset="0"/>
              </a:rPr>
              <a:t>改变；</a:t>
            </a:r>
            <a:endParaRPr lang="en-US" altLang="zh-CN" b="0" dirty="0">
              <a:latin typeface="楷体" panose="02010609060101010101" pitchFamily="49" charset="-122"/>
              <a:ea typeface="楷体" panose="02010609060101010101" pitchFamily="49" charset="-122"/>
              <a:cs typeface="Times New Roman" panose="02020603050405020304" pitchFamily="18" charset="0"/>
            </a:endParaRPr>
          </a:p>
          <a:p>
            <a:r>
              <a:rPr lang="en-US" altLang="zh-CN" b="0" dirty="0" smtClean="0">
                <a:latin typeface="+mn-lt"/>
                <a:ea typeface="楷体" panose="02010609060101010101" pitchFamily="49" charset="-122"/>
              </a:rPr>
              <a:t>6</a:t>
            </a:r>
            <a:r>
              <a:rPr lang="zh-CN" altLang="en-US" b="0" dirty="0" smtClean="0">
                <a:latin typeface="+mn-lt"/>
                <a:ea typeface="楷体" panose="02010609060101010101" pitchFamily="49" charset="-122"/>
              </a:rPr>
              <a:t>）</a:t>
            </a:r>
            <a:r>
              <a:rPr lang="zh-CN" altLang="en-US" b="0" dirty="0" smtClean="0">
                <a:latin typeface="楷体" panose="02010609060101010101" pitchFamily="49" charset="-122"/>
                <a:ea typeface="楷体" panose="02010609060101010101" pitchFamily="49" charset="-122"/>
              </a:rPr>
              <a:t>约束性：对重</a:t>
            </a:r>
            <a:r>
              <a:rPr lang="zh-CN" altLang="en-US" b="0" dirty="0">
                <a:latin typeface="楷体" panose="02010609060101010101" pitchFamily="49" charset="-122"/>
                <a:ea typeface="楷体" panose="02010609060101010101" pitchFamily="49" charset="-122"/>
              </a:rPr>
              <a:t>大件尺寸及重量的限制条件</a:t>
            </a:r>
            <a:r>
              <a:rPr lang="zh-CN" altLang="en-US" b="0" dirty="0" smtClean="0">
                <a:latin typeface="楷体" panose="02010609060101010101" pitchFamily="49" charset="-122"/>
                <a:ea typeface="楷体" panose="02010609060101010101" pitchFamily="49" charset="-122"/>
              </a:rPr>
              <a:t>；</a:t>
            </a:r>
            <a:endParaRPr lang="en-US" altLang="zh-CN" b="0" dirty="0">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0"/>
          </p:nvPr>
        </p:nvSpPr>
        <p:spPr/>
        <p:txBody>
          <a:bodyPr/>
          <a:lstStyle/>
          <a:p>
            <a:fld id="{6F42FFB2-4EF5-4478-B682-9BF6E88FFDD2}"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1424651938"/>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489326" y="250228"/>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2.2 </a:t>
            </a:r>
            <a:r>
              <a:rPr lang="zh-CN" altLang="en-US" sz="2800" dirty="0" smtClean="0">
                <a:solidFill>
                  <a:schemeClr val="accent2"/>
                </a:solidFill>
                <a:latin typeface="楷体" panose="02010609060101010101" pitchFamily="49" charset="-122"/>
                <a:ea typeface="楷体" panose="02010609060101010101" pitchFamily="49" charset="-122"/>
              </a:rPr>
              <a:t>多式联运路径优化模型</a:t>
            </a:r>
            <a:endParaRPr lang="zh-CN" altLang="en-US" sz="2800" dirty="0">
              <a:solidFill>
                <a:schemeClr val="accent2"/>
              </a:solidFill>
              <a:latin typeface="楷体" panose="02010609060101010101" pitchFamily="49" charset="-122"/>
              <a:ea typeface="楷体" panose="02010609060101010101" pitchFamily="49" charset="-122"/>
            </a:endParaRPr>
          </a:p>
        </p:txBody>
      </p:sp>
      <p:sp>
        <p:nvSpPr>
          <p:cNvPr id="37" name="圆角矩形 36"/>
          <p:cNvSpPr/>
          <p:nvPr/>
        </p:nvSpPr>
        <p:spPr bwMode="auto">
          <a:xfrm>
            <a:off x="8733312" y="5300325"/>
            <a:ext cx="2438400" cy="1133344"/>
          </a:xfrm>
          <a:prstGeom prst="roundRect">
            <a:avLst/>
          </a:prstGeom>
          <a:solidFill>
            <a:schemeClr val="accent3">
              <a:lumMod val="85000"/>
            </a:schemeClr>
          </a:solidFill>
          <a:ln w="9525">
            <a:noFill/>
            <a:round/>
            <a:headEnd/>
            <a:tailEnd/>
          </a:ln>
        </p:spPr>
        <p:txBody>
          <a:bodyPr rtlCol="0" anchor="ctr"/>
          <a:lstStyle/>
          <a:p>
            <a:pPr algn="ctr"/>
            <a:endParaRPr lang="zh-CN" altLang="en-US">
              <a:solidFill>
                <a:srgbClr val="404040"/>
              </a:solidFill>
              <a:latin typeface="楷体" panose="02010609060101010101" pitchFamily="49" charset="-122"/>
              <a:ea typeface="楷体" panose="02010609060101010101" pitchFamily="49" charset="-122"/>
            </a:endParaRPr>
          </a:p>
        </p:txBody>
      </p:sp>
      <p:sp>
        <p:nvSpPr>
          <p:cNvPr id="38" name="文本框 37"/>
          <p:cNvSpPr txBox="1"/>
          <p:nvPr/>
        </p:nvSpPr>
        <p:spPr>
          <a:xfrm>
            <a:off x="9596021" y="5381678"/>
            <a:ext cx="1475084" cy="1015663"/>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运输费用</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改</a:t>
            </a:r>
            <a:r>
              <a:rPr lang="zh-CN" altLang="en-US" dirty="0" smtClean="0">
                <a:latin typeface="楷体" panose="02010609060101010101" pitchFamily="49" charset="-122"/>
                <a:ea typeface="楷体" panose="02010609060101010101" pitchFamily="49" charset="-122"/>
              </a:rPr>
              <a:t>扩建投资</a:t>
            </a:r>
            <a:endParaRPr lang="en-US" altLang="zh-CN" dirty="0" smtClean="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中转费用</a:t>
            </a:r>
          </a:p>
        </p:txBody>
      </p:sp>
      <p:sp>
        <p:nvSpPr>
          <p:cNvPr id="40" name="文本框 39"/>
          <p:cNvSpPr txBox="1"/>
          <p:nvPr/>
        </p:nvSpPr>
        <p:spPr>
          <a:xfrm>
            <a:off x="8885712" y="5535566"/>
            <a:ext cx="747748" cy="707886"/>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成本投资</a:t>
            </a:r>
            <a:endParaRPr lang="zh-CN" altLang="en-US" dirty="0">
              <a:latin typeface="楷体" panose="02010609060101010101" pitchFamily="49" charset="-122"/>
              <a:ea typeface="楷体" panose="02010609060101010101" pitchFamily="49" charset="-122"/>
            </a:endParaRPr>
          </a:p>
        </p:txBody>
      </p:sp>
      <p:sp>
        <p:nvSpPr>
          <p:cNvPr id="41" name="左大括号 40"/>
          <p:cNvSpPr/>
          <p:nvPr/>
        </p:nvSpPr>
        <p:spPr bwMode="auto">
          <a:xfrm>
            <a:off x="9460365" y="5419509"/>
            <a:ext cx="251117" cy="958418"/>
          </a:xfrm>
          <a:prstGeom prst="leftBrace">
            <a:avLst>
              <a:gd name="adj1" fmla="val 29960"/>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a:lnSpc>
                <a:spcPct val="120000"/>
              </a:lnSpc>
              <a:buClr>
                <a:srgbClr val="A50021"/>
              </a:buClr>
              <a:buFont typeface="Arial Unicode MS" pitchFamily="34" charset="-122"/>
              <a:buNone/>
            </a:pPr>
            <a:endParaRPr lang="zh-CN" altLang="en-US">
              <a:ea typeface="黑体" pitchFamily="49" charset="-122"/>
            </a:endParaRPr>
          </a:p>
        </p:txBody>
      </p:sp>
      <p:grpSp>
        <p:nvGrpSpPr>
          <p:cNvPr id="43" name="组合 42"/>
          <p:cNvGrpSpPr/>
          <p:nvPr/>
        </p:nvGrpSpPr>
        <p:grpSpPr>
          <a:xfrm>
            <a:off x="7239518" y="5648872"/>
            <a:ext cx="1523482" cy="481274"/>
            <a:chOff x="7857982" y="5016402"/>
            <a:chExt cx="1523482" cy="481274"/>
          </a:xfrm>
          <a:solidFill>
            <a:schemeClr val="accent3">
              <a:lumMod val="85000"/>
            </a:schemeClr>
          </a:solidFill>
        </p:grpSpPr>
        <p:sp>
          <p:nvSpPr>
            <p:cNvPr id="45" name="椭圆 44"/>
            <p:cNvSpPr/>
            <p:nvPr/>
          </p:nvSpPr>
          <p:spPr bwMode="auto">
            <a:xfrm>
              <a:off x="7857982" y="5016402"/>
              <a:ext cx="1523482" cy="481274"/>
            </a:xfrm>
            <a:prstGeom prst="ellipse">
              <a:avLst/>
            </a:prstGeom>
            <a:grpFill/>
            <a:ln w="9525">
              <a:noFill/>
              <a:round/>
              <a:headEnd/>
              <a:tailEnd/>
            </a:ln>
          </p:spPr>
          <p:txBody>
            <a:bodyPr rtlCol="0" anchor="ctr"/>
            <a:lstStyle/>
            <a:p>
              <a:pPr algn="ctr"/>
              <a:endParaRPr lang="zh-CN" altLang="en-US">
                <a:solidFill>
                  <a:srgbClr val="404040"/>
                </a:solidFill>
                <a:latin typeface="楷体" panose="02010609060101010101" pitchFamily="49" charset="-122"/>
                <a:ea typeface="楷体" panose="02010609060101010101" pitchFamily="49" charset="-122"/>
              </a:endParaRPr>
            </a:p>
          </p:txBody>
        </p:sp>
        <p:sp>
          <p:nvSpPr>
            <p:cNvPr id="50" name="文本框 49"/>
            <p:cNvSpPr txBox="1"/>
            <p:nvPr/>
          </p:nvSpPr>
          <p:spPr>
            <a:xfrm>
              <a:off x="8140265" y="5049025"/>
              <a:ext cx="958917" cy="400110"/>
            </a:xfrm>
            <a:prstGeom prst="rect">
              <a:avLst/>
            </a:prstGeom>
            <a:grp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边权值</a:t>
              </a:r>
              <a:endParaRPr lang="zh-CN" altLang="en-US" dirty="0">
                <a:solidFill>
                  <a:srgbClr val="FF0000"/>
                </a:solidFill>
                <a:latin typeface="楷体" panose="02010609060101010101" pitchFamily="49" charset="-122"/>
                <a:ea typeface="楷体" panose="02010609060101010101" pitchFamily="49" charset="-122"/>
              </a:endParaRPr>
            </a:p>
          </p:txBody>
        </p:sp>
      </p:grpSp>
      <p:grpSp>
        <p:nvGrpSpPr>
          <p:cNvPr id="52" name="组合 51"/>
          <p:cNvGrpSpPr/>
          <p:nvPr/>
        </p:nvGrpSpPr>
        <p:grpSpPr>
          <a:xfrm>
            <a:off x="6172200" y="1600200"/>
            <a:ext cx="5840362" cy="3538069"/>
            <a:chOff x="6286997" y="1317657"/>
            <a:chExt cx="5840362" cy="3538069"/>
          </a:xfrm>
        </p:grpSpPr>
        <p:pic>
          <p:nvPicPr>
            <p:cNvPr id="53" name="图片 52"/>
            <p:cNvPicPr>
              <a:picLocks noChangeAspect="1"/>
            </p:cNvPicPr>
            <p:nvPr/>
          </p:nvPicPr>
          <p:blipFill>
            <a:blip r:embed="rId4"/>
            <a:stretch>
              <a:fillRect/>
            </a:stretch>
          </p:blipFill>
          <p:spPr>
            <a:xfrm>
              <a:off x="6286997" y="1371600"/>
              <a:ext cx="5472000" cy="3484126"/>
            </a:xfrm>
            <a:prstGeom prst="rect">
              <a:avLst/>
            </a:prstGeom>
          </p:spPr>
        </p:pic>
        <p:sp>
          <p:nvSpPr>
            <p:cNvPr id="54" name="文本框 53"/>
            <p:cNvSpPr txBox="1"/>
            <p:nvPr/>
          </p:nvSpPr>
          <p:spPr>
            <a:xfrm>
              <a:off x="8642767" y="1317657"/>
              <a:ext cx="958917"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水路层</a:t>
              </a:r>
              <a:endParaRPr lang="zh-CN" altLang="en-US" b="0" dirty="0">
                <a:latin typeface="楷体" panose="02010609060101010101" pitchFamily="49" charset="-122"/>
                <a:ea typeface="楷体" panose="02010609060101010101" pitchFamily="49" charset="-122"/>
              </a:endParaRPr>
            </a:p>
          </p:txBody>
        </p:sp>
        <p:sp>
          <p:nvSpPr>
            <p:cNvPr id="56" name="文本框 55"/>
            <p:cNvSpPr txBox="1"/>
            <p:nvPr/>
          </p:nvSpPr>
          <p:spPr>
            <a:xfrm>
              <a:off x="10080659" y="2687603"/>
              <a:ext cx="954107" cy="400110"/>
            </a:xfrm>
            <a:prstGeom prst="rect">
              <a:avLst/>
            </a:prstGeom>
            <a:noFill/>
          </p:spPr>
          <p:txBody>
            <a:bodyPr wrap="none" rtlCol="0">
              <a:spAutoFit/>
            </a:bodyPr>
            <a:lstStyle/>
            <a:p>
              <a:r>
                <a:rPr lang="zh-CN" altLang="en-US" b="0" dirty="0">
                  <a:latin typeface="楷体" panose="02010609060101010101" pitchFamily="49" charset="-122"/>
                  <a:ea typeface="楷体" panose="02010609060101010101" pitchFamily="49" charset="-122"/>
                </a:rPr>
                <a:t>铁</a:t>
              </a:r>
              <a:r>
                <a:rPr lang="zh-CN" altLang="en-US" b="0" dirty="0" smtClean="0">
                  <a:latin typeface="楷体" panose="02010609060101010101" pitchFamily="49" charset="-122"/>
                  <a:ea typeface="楷体" panose="02010609060101010101" pitchFamily="49" charset="-122"/>
                </a:rPr>
                <a:t>路层</a:t>
              </a:r>
              <a:endParaRPr lang="zh-CN" altLang="en-US" b="0" dirty="0">
                <a:latin typeface="楷体" panose="02010609060101010101" pitchFamily="49" charset="-122"/>
                <a:ea typeface="楷体" panose="02010609060101010101" pitchFamily="49" charset="-122"/>
              </a:endParaRPr>
            </a:p>
          </p:txBody>
        </p:sp>
        <p:sp>
          <p:nvSpPr>
            <p:cNvPr id="57" name="文本框 56"/>
            <p:cNvSpPr txBox="1"/>
            <p:nvPr/>
          </p:nvSpPr>
          <p:spPr>
            <a:xfrm>
              <a:off x="11173252" y="4209828"/>
              <a:ext cx="954107"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公路层</a:t>
              </a:r>
              <a:endParaRPr lang="zh-CN" altLang="en-US" b="0" dirty="0">
                <a:latin typeface="楷体" panose="02010609060101010101" pitchFamily="49" charset="-122"/>
                <a:ea typeface="楷体" panose="02010609060101010101" pitchFamily="49" charset="-122"/>
              </a:endParaRPr>
            </a:p>
          </p:txBody>
        </p:sp>
        <p:sp>
          <p:nvSpPr>
            <p:cNvPr id="58" name="矩形 57"/>
            <p:cNvSpPr/>
            <p:nvPr/>
          </p:nvSpPr>
          <p:spPr bwMode="auto">
            <a:xfrm>
              <a:off x="9500737" y="2027872"/>
              <a:ext cx="1295400" cy="482932"/>
            </a:xfrm>
            <a:prstGeom prst="rect">
              <a:avLst/>
            </a:prstGeom>
            <a:solidFill>
              <a:schemeClr val="bg1">
                <a:lumMod val="95000"/>
              </a:schemeClr>
            </a:solidFill>
            <a:ln w="9525">
              <a:noFill/>
              <a:round/>
              <a:headEnd/>
              <a:tailEnd/>
            </a:ln>
          </p:spPr>
          <p:txBody>
            <a:bodyPr rtlCol="0" anchor="ctr"/>
            <a:lstStyle/>
            <a:p>
              <a:r>
                <a:rPr lang="zh-CN" altLang="en-US" dirty="0" smtClean="0">
                  <a:solidFill>
                    <a:srgbClr val="FF0000"/>
                  </a:solidFill>
                  <a:latin typeface="楷体" panose="02010609060101010101" pitchFamily="49" charset="-122"/>
                  <a:ea typeface="楷体" panose="02010609060101010101" pitchFamily="49" charset="-122"/>
                </a:rPr>
                <a:t>转运码头</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59" name="矩形 58"/>
            <p:cNvSpPr/>
            <p:nvPr/>
          </p:nvSpPr>
          <p:spPr bwMode="auto">
            <a:xfrm>
              <a:off x="10778668" y="3268217"/>
              <a:ext cx="1295400" cy="482932"/>
            </a:xfrm>
            <a:prstGeom prst="rect">
              <a:avLst/>
            </a:prstGeom>
            <a:solidFill>
              <a:schemeClr val="bg1">
                <a:lumMod val="95000"/>
              </a:schemeClr>
            </a:solidFill>
            <a:ln w="9525">
              <a:noFill/>
              <a:round/>
              <a:headEnd/>
              <a:tailEnd/>
            </a:ln>
          </p:spPr>
          <p:txBody>
            <a:bodyPr rtlCol="0" anchor="ctr"/>
            <a:lstStyle/>
            <a:p>
              <a:r>
                <a:rPr lang="zh-CN" altLang="en-US" dirty="0" smtClean="0">
                  <a:solidFill>
                    <a:srgbClr val="FF0000"/>
                  </a:solidFill>
                  <a:latin typeface="楷体" panose="02010609060101010101" pitchFamily="49" charset="-122"/>
                  <a:ea typeface="楷体" panose="02010609060101010101" pitchFamily="49" charset="-122"/>
                </a:rPr>
                <a:t>转运</a:t>
              </a:r>
              <a:r>
                <a:rPr lang="zh-CN" altLang="en-US" dirty="0">
                  <a:solidFill>
                    <a:srgbClr val="FF0000"/>
                  </a:solidFill>
                  <a:latin typeface="楷体" panose="02010609060101010101" pitchFamily="49" charset="-122"/>
                  <a:ea typeface="楷体" panose="02010609060101010101" pitchFamily="49" charset="-122"/>
                </a:rPr>
                <a:t>车站</a:t>
              </a:r>
            </a:p>
          </p:txBody>
        </p:sp>
        <p:cxnSp>
          <p:nvCxnSpPr>
            <p:cNvPr id="69" name="直接箭头连接符 68"/>
            <p:cNvCxnSpPr>
              <a:stCxn id="58" idx="1"/>
            </p:cNvCxnSpPr>
            <p:nvPr/>
          </p:nvCxnSpPr>
          <p:spPr bwMode="auto">
            <a:xfrm flipH="1" flipV="1">
              <a:off x="8450072" y="1645225"/>
              <a:ext cx="1050665" cy="624113"/>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FF0000"/>
              </a:solidFill>
              <a:prstDash val="solid"/>
              <a:round/>
              <a:headEnd type="none" w="med" len="med"/>
              <a:tailEnd type="triangle" w="lg" len="lg"/>
            </a:ln>
            <a:effectLst/>
          </p:spPr>
        </p:cxnSp>
        <p:cxnSp>
          <p:nvCxnSpPr>
            <p:cNvPr id="70" name="直接箭头连接符 69"/>
            <p:cNvCxnSpPr>
              <a:stCxn id="58" idx="1"/>
            </p:cNvCxnSpPr>
            <p:nvPr/>
          </p:nvCxnSpPr>
          <p:spPr bwMode="auto">
            <a:xfrm flipH="1">
              <a:off x="8610600" y="2269338"/>
              <a:ext cx="890137" cy="561548"/>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FF0000"/>
              </a:solidFill>
              <a:prstDash val="solid"/>
              <a:round/>
              <a:headEnd type="none" w="med" len="med"/>
              <a:tailEnd type="triangle" w="lg" len="lg"/>
            </a:ln>
            <a:effectLst/>
          </p:spPr>
        </p:cxnSp>
        <p:cxnSp>
          <p:nvCxnSpPr>
            <p:cNvPr id="71" name="直接箭头连接符 70"/>
            <p:cNvCxnSpPr>
              <a:stCxn id="59" idx="1"/>
            </p:cNvCxnSpPr>
            <p:nvPr/>
          </p:nvCxnSpPr>
          <p:spPr bwMode="auto">
            <a:xfrm flipH="1" flipV="1">
              <a:off x="9872517" y="2868107"/>
              <a:ext cx="906151" cy="641576"/>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FF0000"/>
              </a:solidFill>
              <a:prstDash val="solid"/>
              <a:round/>
              <a:headEnd type="none" w="med" len="med"/>
              <a:tailEnd type="triangle" w="lg" len="lg"/>
            </a:ln>
            <a:effectLst/>
          </p:spPr>
        </p:cxnSp>
        <p:cxnSp>
          <p:nvCxnSpPr>
            <p:cNvPr id="72" name="直接箭头连接符 71"/>
            <p:cNvCxnSpPr>
              <a:stCxn id="59" idx="1"/>
            </p:cNvCxnSpPr>
            <p:nvPr/>
          </p:nvCxnSpPr>
          <p:spPr bwMode="auto">
            <a:xfrm flipH="1">
              <a:off x="9982200" y="3509683"/>
              <a:ext cx="796468" cy="563114"/>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FF0000"/>
              </a:solidFill>
              <a:prstDash val="solid"/>
              <a:round/>
              <a:headEnd type="none" w="med" len="med"/>
              <a:tailEnd type="triangle" w="lg" len="lg"/>
            </a:ln>
            <a:effectLst/>
          </p:spPr>
        </p:cxnSp>
      </p:grpSp>
      <p:cxnSp>
        <p:nvCxnSpPr>
          <p:cNvPr id="73" name="直接箭头连接符 72"/>
          <p:cNvCxnSpPr>
            <a:stCxn id="50" idx="0"/>
          </p:cNvCxnSpPr>
          <p:nvPr/>
        </p:nvCxnSpPr>
        <p:spPr bwMode="auto">
          <a:xfrm flipH="1" flipV="1">
            <a:off x="7315200" y="4892481"/>
            <a:ext cx="686060" cy="789014"/>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FF0000"/>
            </a:solidFill>
            <a:prstDash val="solid"/>
            <a:round/>
            <a:headEnd type="none" w="med" len="med"/>
            <a:tailEnd type="triangle" w="lg" len="lg"/>
          </a:ln>
          <a:effectLst/>
        </p:spPr>
      </p:cxnSp>
      <p:sp>
        <p:nvSpPr>
          <p:cNvPr id="7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33293" y="1103936"/>
            <a:ext cx="5689770" cy="5262979"/>
          </a:xfrm>
          <a:prstGeom prst="rect">
            <a:avLst/>
          </a:prstGeom>
          <a:noFill/>
          <a:extLst/>
        </p:spPr>
        <p:txBody>
          <a:bodyPr wrap="squar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b="0" dirty="0" smtClean="0"/>
              <a:t>基于图论提出</a:t>
            </a:r>
            <a:r>
              <a:rPr lang="zh-CN" altLang="en-US" b="0" dirty="0"/>
              <a:t>一种</a:t>
            </a:r>
            <a:r>
              <a:rPr lang="zh-CN" altLang="en-US" b="0" dirty="0">
                <a:solidFill>
                  <a:srgbClr val="FF0000"/>
                </a:solidFill>
              </a:rPr>
              <a:t>分层节点</a:t>
            </a:r>
            <a:r>
              <a:rPr lang="en-US" altLang="zh-CN" b="0" dirty="0">
                <a:solidFill>
                  <a:srgbClr val="FF0000"/>
                </a:solidFill>
              </a:rPr>
              <a:t>-</a:t>
            </a:r>
            <a:r>
              <a:rPr lang="zh-CN" altLang="en-US" b="0" dirty="0">
                <a:solidFill>
                  <a:srgbClr val="FF0000"/>
                </a:solidFill>
              </a:rPr>
              <a:t>路径网络异构连通图</a:t>
            </a:r>
            <a:r>
              <a:rPr lang="zh-CN" altLang="en-US" b="0" dirty="0" smtClean="0"/>
              <a:t>来表征公</a:t>
            </a:r>
            <a:r>
              <a:rPr lang="zh-CN" altLang="en-US" b="0" dirty="0"/>
              <a:t>铁水多式联运</a:t>
            </a:r>
            <a:r>
              <a:rPr lang="zh-CN" altLang="en-US" b="0" dirty="0" smtClean="0"/>
              <a:t>网络：</a:t>
            </a:r>
            <a:endParaRPr lang="en-US" altLang="zh-CN" b="0" dirty="0" smtClean="0"/>
          </a:p>
          <a:p>
            <a:pPr indent="457200">
              <a:buNone/>
            </a:pPr>
            <a:r>
              <a:rPr lang="en-US" altLang="zh-CN" b="0" dirty="0"/>
              <a:t>1</a:t>
            </a:r>
            <a:r>
              <a:rPr lang="zh-CN" altLang="en-US" b="0" dirty="0"/>
              <a:t>）将公路、铁路及水路进行分层；</a:t>
            </a:r>
            <a:endParaRPr lang="en-US" altLang="zh-CN" b="0" dirty="0"/>
          </a:p>
          <a:p>
            <a:pPr indent="457200">
              <a:buNone/>
            </a:pPr>
            <a:r>
              <a:rPr lang="en-US" altLang="zh-CN" b="0" dirty="0"/>
              <a:t>2</a:t>
            </a:r>
            <a:r>
              <a:rPr lang="zh-CN" altLang="en-US" b="0" dirty="0"/>
              <a:t>）</a:t>
            </a:r>
            <a:r>
              <a:rPr lang="zh-CN" altLang="en-US" b="0" dirty="0" smtClean="0"/>
              <a:t>中转站以节点</a:t>
            </a:r>
            <a:r>
              <a:rPr lang="en-US" altLang="zh-CN" b="0" dirty="0" smtClean="0"/>
              <a:t>-</a:t>
            </a:r>
            <a:r>
              <a:rPr lang="zh-CN" altLang="en-US" b="0" dirty="0" smtClean="0"/>
              <a:t>路径表示，并作为</a:t>
            </a:r>
            <a:r>
              <a:rPr lang="zh-CN" altLang="en-US" b="0" dirty="0"/>
              <a:t>两种运输方式层级之间的衔接点；</a:t>
            </a:r>
            <a:endParaRPr lang="en-US" altLang="zh-CN" b="0" dirty="0"/>
          </a:p>
          <a:p>
            <a:pPr indent="457200">
              <a:buNone/>
            </a:pPr>
            <a:r>
              <a:rPr lang="en-US" altLang="zh-CN" b="0" dirty="0"/>
              <a:t>3</a:t>
            </a:r>
            <a:r>
              <a:rPr lang="zh-CN" altLang="en-US" b="0" dirty="0"/>
              <a:t>）以优化目标作为边权值。</a:t>
            </a:r>
            <a:endParaRPr lang="en-US" altLang="zh-CN" b="0" dirty="0"/>
          </a:p>
          <a:p>
            <a:pPr indent="457200">
              <a:buNone/>
            </a:pPr>
            <a:r>
              <a:rPr lang="en-US" altLang="zh-CN" b="0" dirty="0"/>
              <a:t>4</a:t>
            </a:r>
            <a:r>
              <a:rPr lang="zh-CN" altLang="en-US" b="0" dirty="0"/>
              <a:t>）实现表示可行通道，虚线连接同一城市节点</a:t>
            </a:r>
            <a:r>
              <a:rPr lang="zh-CN" altLang="en-US" b="0" dirty="0" smtClean="0"/>
              <a:t>。</a:t>
            </a:r>
            <a:endParaRPr lang="en-US" altLang="zh-CN" b="0" dirty="0" smtClean="0"/>
          </a:p>
          <a:p>
            <a:r>
              <a:rPr lang="zh-CN" altLang="en-US" b="0" dirty="0"/>
              <a:t>通过</a:t>
            </a:r>
            <a:r>
              <a:rPr lang="zh-CN" altLang="en-US" b="0" dirty="0" smtClean="0"/>
              <a:t>将空间转运站</a:t>
            </a:r>
            <a:r>
              <a:rPr lang="en-US" altLang="zh-CN" b="0" dirty="0"/>
              <a:t>+</a:t>
            </a:r>
            <a:r>
              <a:rPr lang="zh-CN" altLang="en-US" b="0" dirty="0"/>
              <a:t>通道的多式联运</a:t>
            </a:r>
            <a:r>
              <a:rPr lang="zh-CN" altLang="en-US" b="0" dirty="0" smtClean="0"/>
              <a:t>网络转化为节点</a:t>
            </a:r>
            <a:r>
              <a:rPr lang="en-US" altLang="zh-CN" b="0" dirty="0" smtClean="0"/>
              <a:t>-</a:t>
            </a:r>
            <a:r>
              <a:rPr lang="zh-CN" altLang="en-US" b="0" dirty="0" smtClean="0"/>
              <a:t>路径网络拓扑关系，使得</a:t>
            </a:r>
            <a:endParaRPr lang="en-US" altLang="zh-CN" b="0" dirty="0" smtClean="0"/>
          </a:p>
          <a:p>
            <a:pPr>
              <a:buNone/>
            </a:pPr>
            <a:r>
              <a:rPr lang="zh-CN" altLang="en-US" b="0" dirty="0" smtClean="0"/>
              <a:t>工程物资运输路径优化问题转化为：</a:t>
            </a:r>
            <a:r>
              <a:rPr lang="zh-CN" altLang="en-US" b="0" dirty="0" smtClean="0">
                <a:solidFill>
                  <a:srgbClr val="FF0000"/>
                </a:solidFill>
              </a:rPr>
              <a:t>在一个赋权图中求给定顶点间的权最小的</a:t>
            </a:r>
            <a:r>
              <a:rPr lang="zh-CN" altLang="en-US" b="0" dirty="0">
                <a:solidFill>
                  <a:srgbClr val="FF0000"/>
                </a:solidFill>
              </a:rPr>
              <a:t>路径问题</a:t>
            </a:r>
            <a:r>
              <a:rPr lang="zh-CN" altLang="en-US" b="0" dirty="0" smtClean="0">
                <a:solidFill>
                  <a:srgbClr val="FF0000"/>
                </a:solidFill>
              </a:rPr>
              <a:t>。</a:t>
            </a:r>
            <a:r>
              <a:rPr lang="zh-CN" altLang="en-US" b="0" dirty="0"/>
              <a:t>即从连通图中选取从起点到终点成本投资最小的路段组合的数学问题。</a:t>
            </a:r>
            <a:endParaRPr lang="en-US" altLang="zh-CN" b="0" dirty="0"/>
          </a:p>
        </p:txBody>
      </p:sp>
      <p:sp>
        <p:nvSpPr>
          <p:cNvPr id="4" name="矩形 3"/>
          <p:cNvSpPr/>
          <p:nvPr/>
        </p:nvSpPr>
        <p:spPr>
          <a:xfrm>
            <a:off x="6759825" y="1048580"/>
            <a:ext cx="4362092" cy="461665"/>
          </a:xfrm>
          <a:prstGeom prst="rect">
            <a:avLst/>
          </a:prstGeom>
        </p:spPr>
        <p:txBody>
          <a:bodyPr wrap="none">
            <a:spAutoFit/>
          </a:bodyPr>
          <a:lstStyle/>
          <a:p>
            <a:r>
              <a:rPr lang="zh-CN" altLang="en-US" sz="2400" dirty="0">
                <a:solidFill>
                  <a:srgbClr val="FF0000"/>
                </a:solidFill>
                <a:latin typeface="楷体" panose="02010609060101010101" pitchFamily="49" charset="-122"/>
                <a:ea typeface="楷体" panose="02010609060101010101" pitchFamily="49" charset="-122"/>
              </a:rPr>
              <a:t>分层节点</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路径网络异构连通图</a:t>
            </a:r>
          </a:p>
        </p:txBody>
      </p:sp>
      <p:sp>
        <p:nvSpPr>
          <p:cNvPr id="9" name="灯片编号占位符 8"/>
          <p:cNvSpPr>
            <a:spLocks noGrp="1"/>
          </p:cNvSpPr>
          <p:nvPr>
            <p:ph type="sldNum" sz="quarter" idx="10"/>
          </p:nvPr>
        </p:nvSpPr>
        <p:spPr/>
        <p:txBody>
          <a:bodyPr/>
          <a:lstStyle/>
          <a:p>
            <a:fld id="{6F42FFB2-4EF5-4478-B682-9BF6E88FFDD2}" type="slidenum">
              <a:rPr lang="zh-CN" altLang="en-US" smtClean="0"/>
              <a:t>11</a:t>
            </a:fld>
            <a:endParaRPr lang="zh-CN" altLang="en-US"/>
          </a:p>
        </p:txBody>
      </p:sp>
    </p:spTree>
    <p:custDataLst>
      <p:tags r:id="rId1"/>
    </p:custDataLst>
    <p:extLst>
      <p:ext uri="{BB962C8B-B14F-4D97-AF65-F5344CB8AC3E}">
        <p14:creationId xmlns:p14="http://schemas.microsoft.com/office/powerpoint/2010/main" val="3282802786"/>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42160" y="300714"/>
            <a:ext cx="7154040"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2.3 </a:t>
            </a:r>
            <a:r>
              <a:rPr lang="zh-CN" altLang="en-US" sz="2800" dirty="0" smtClean="0">
                <a:solidFill>
                  <a:schemeClr val="accent2"/>
                </a:solidFill>
                <a:latin typeface="楷体" panose="02010609060101010101" pitchFamily="49" charset="-122"/>
                <a:ea typeface="楷体" panose="02010609060101010101" pitchFamily="49" charset="-122"/>
              </a:rPr>
              <a:t>考虑约束条件和时变性的路径优化模型</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17"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81000" y="4362169"/>
            <a:ext cx="5368921" cy="2308324"/>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en-US" dirty="0"/>
              <a:t>参考车辆路径优化问题中，以时间窗的方式分析研究时间约束条件。本文提出</a:t>
            </a:r>
            <a:r>
              <a:rPr lang="zh-CN" altLang="en-US" dirty="0">
                <a:solidFill>
                  <a:srgbClr val="FF0000"/>
                </a:solidFill>
              </a:rPr>
              <a:t>广义时间窗</a:t>
            </a:r>
            <a:r>
              <a:rPr lang="zh-CN" altLang="en-US" dirty="0"/>
              <a:t>的概念，以路径中交通设施的最低限制尺寸和承载力代替时间窗，作为路径选择的约束条件，即运输路径的选择应该符合尺寸和承载力的约束。</a:t>
            </a:r>
            <a:endParaRPr lang="en-US" altLang="zh-CN" dirty="0"/>
          </a:p>
        </p:txBody>
      </p:sp>
      <p:pic>
        <p:nvPicPr>
          <p:cNvPr id="5" name="图片 4" descr="D:\桌面\带广义时间窗的异构连通图.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501" y="1567304"/>
            <a:ext cx="5630680" cy="2844000"/>
          </a:xfrm>
          <a:prstGeom prst="rect">
            <a:avLst/>
          </a:prstGeom>
          <a:noFill/>
          <a:ln>
            <a:noFill/>
          </a:ln>
        </p:spPr>
      </p:pic>
      <p:cxnSp>
        <p:nvCxnSpPr>
          <p:cNvPr id="4" name="直接连接符 3"/>
          <p:cNvCxnSpPr/>
          <p:nvPr/>
        </p:nvCxnSpPr>
        <p:spPr bwMode="auto">
          <a:xfrm>
            <a:off x="5948680" y="990600"/>
            <a:ext cx="0" cy="58674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0" name="椭圆 9"/>
          <p:cNvSpPr/>
          <p:nvPr/>
        </p:nvSpPr>
        <p:spPr bwMode="auto">
          <a:xfrm>
            <a:off x="144707" y="1502011"/>
            <a:ext cx="2743200" cy="1281255"/>
          </a:xfrm>
          <a:prstGeom prst="ellipse">
            <a:avLst/>
          </a:prstGeom>
          <a:noFill/>
          <a:ln w="15875">
            <a:solidFill>
              <a:srgbClr val="FF0000"/>
            </a:solidFill>
            <a:round/>
            <a:headEnd/>
            <a:tailEnd/>
          </a:ln>
        </p:spPr>
        <p:txBody>
          <a:bodyPr rtlCol="0" anchor="ctr"/>
          <a:lstStyle/>
          <a:p>
            <a:pPr algn="ctr"/>
            <a:endParaRPr lang="zh-CN" altLang="en-US"/>
          </a:p>
        </p:txBody>
      </p:sp>
      <p:pic>
        <p:nvPicPr>
          <p:cNvPr id="9" name="图片 8" descr="D:\桌面\硕士毕业\fig\时序性路径优化模型.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9800" y="1524298"/>
            <a:ext cx="6039800" cy="936000"/>
          </a:xfrm>
          <a:prstGeom prst="rect">
            <a:avLst/>
          </a:prstGeom>
          <a:noFill/>
          <a:ln>
            <a:noFill/>
          </a:ln>
        </p:spPr>
      </p:pic>
      <p:sp>
        <p:nvSpPr>
          <p:cNvPr id="11" name="矩形 10"/>
          <p:cNvSpPr/>
          <p:nvPr/>
        </p:nvSpPr>
        <p:spPr>
          <a:xfrm>
            <a:off x="5968904" y="2490648"/>
            <a:ext cx="958917" cy="400110"/>
          </a:xfrm>
          <a:prstGeom prst="rect">
            <a:avLst/>
          </a:prstGeom>
        </p:spPr>
        <p:txBody>
          <a:bodyPr wrap="none">
            <a:spAutoFit/>
          </a:bodyPr>
          <a:lstStyle/>
          <a:p>
            <a:r>
              <a:rPr lang="zh-CN" altLang="en-US" dirty="0"/>
              <a:t>图中：</a:t>
            </a:r>
          </a:p>
        </p:txBody>
      </p:sp>
      <p:sp>
        <p:nvSpPr>
          <p:cNvPr id="12" name="矩形 11"/>
          <p:cNvSpPr/>
          <p:nvPr/>
        </p:nvSpPr>
        <p:spPr>
          <a:xfrm>
            <a:off x="6907597" y="2521160"/>
            <a:ext cx="2743059" cy="400110"/>
          </a:xfrm>
          <a:prstGeom prst="rect">
            <a:avLst/>
          </a:prstGeom>
        </p:spPr>
        <p:txBody>
          <a:bodyPr wrap="none">
            <a:spAutoFit/>
          </a:bodyPr>
          <a:lstStyle/>
          <a:p>
            <a:r>
              <a:rPr lang="en-US" altLang="zh-CN" b="0" i="1" dirty="0" smtClean="0">
                <a:latin typeface="+mn-lt"/>
                <a:ea typeface="楷体" panose="02010609060101010101" pitchFamily="49" charset="-122"/>
              </a:rPr>
              <a:t>G </a:t>
            </a:r>
            <a:r>
              <a:rPr lang="zh-CN" altLang="en-US" b="0" dirty="0" smtClean="0">
                <a:latin typeface="楷体" panose="02010609060101010101" pitchFamily="49" charset="-122"/>
                <a:ea typeface="楷体" panose="02010609060101010101" pitchFamily="49" charset="-122"/>
              </a:rPr>
              <a:t>表示</a:t>
            </a:r>
            <a:r>
              <a:rPr lang="zh-CN" altLang="en-US" b="0" dirty="0">
                <a:latin typeface="楷体" panose="02010609060101010101" pitchFamily="49" charset="-122"/>
                <a:ea typeface="楷体" panose="02010609060101010101" pitchFamily="49" charset="-122"/>
              </a:rPr>
              <a:t>多式联运</a:t>
            </a:r>
            <a:r>
              <a:rPr lang="zh-CN" altLang="en-US" b="0" dirty="0" smtClean="0">
                <a:latin typeface="楷体" panose="02010609060101010101" pitchFamily="49" charset="-122"/>
                <a:ea typeface="楷体" panose="02010609060101010101" pitchFamily="49" charset="-122"/>
              </a:rPr>
              <a:t>网络；</a:t>
            </a: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7026650" y="2870537"/>
            <a:ext cx="5012950" cy="1015663"/>
          </a:xfrm>
          <a:prstGeom prst="rect">
            <a:avLst/>
          </a:prstGeom>
        </p:spPr>
        <p:txBody>
          <a:bodyPr wrap="square">
            <a:spAutoFit/>
          </a:bodyPr>
          <a:lstStyle/>
          <a:p>
            <a:r>
              <a:rPr lang="zh-CN" altLang="en-US" dirty="0"/>
              <a:t> </a:t>
            </a:r>
            <a:r>
              <a:rPr lang="zh-CN" altLang="en-US" dirty="0" smtClean="0"/>
              <a:t> </a:t>
            </a:r>
            <a:r>
              <a:rPr lang="zh-CN" altLang="en-US" b="0" dirty="0" smtClean="0">
                <a:latin typeface="楷体" panose="02010609060101010101" pitchFamily="49" charset="-122"/>
                <a:ea typeface="楷体" panose="02010609060101010101" pitchFamily="49" charset="-122"/>
              </a:rPr>
              <a:t>为</a:t>
            </a:r>
            <a:r>
              <a:rPr lang="zh-CN" altLang="en-US" b="0" dirty="0">
                <a:latin typeface="楷体" panose="02010609060101010101" pitchFamily="49" charset="-122"/>
                <a:ea typeface="楷体" panose="02010609060101010101" pitchFamily="49" charset="-122"/>
              </a:rPr>
              <a:t>工程工期离散后的时间节点， </a:t>
            </a:r>
            <a:r>
              <a:rPr lang="zh-CN" altLang="en-US" b="0" dirty="0" smtClean="0">
                <a:latin typeface="楷体" panose="02010609060101010101" pitchFamily="49" charset="-122"/>
                <a:ea typeface="楷体" panose="02010609060101010101" pitchFamily="49" charset="-122"/>
              </a:rPr>
              <a:t>     表示</a:t>
            </a:r>
            <a:r>
              <a:rPr lang="zh-CN" altLang="en-US" b="0" dirty="0">
                <a:latin typeface="楷体" panose="02010609060101010101" pitchFamily="49" charset="-122"/>
                <a:ea typeface="楷体" panose="02010609060101010101" pitchFamily="49" charset="-122"/>
              </a:rPr>
              <a:t>时间区间；</a:t>
            </a:r>
          </a:p>
          <a:p>
            <a:r>
              <a:rPr lang="zh-CN" altLang="en-US" dirty="0"/>
              <a:t> </a:t>
            </a:r>
            <a:r>
              <a:rPr lang="zh-CN" altLang="en-US" dirty="0" smtClean="0"/>
              <a:t> </a:t>
            </a:r>
            <a:r>
              <a:rPr lang="zh-CN" altLang="en-US" b="0" dirty="0" smtClean="0">
                <a:latin typeface="楷体" panose="02010609060101010101" pitchFamily="49" charset="-122"/>
                <a:ea typeface="楷体" panose="02010609060101010101" pitchFamily="49" charset="-122"/>
              </a:rPr>
              <a:t>表示</a:t>
            </a:r>
            <a:r>
              <a:rPr lang="zh-CN" altLang="en-US" b="0" dirty="0">
                <a:latin typeface="楷体" panose="02010609060101010101" pitchFamily="49" charset="-122"/>
                <a:ea typeface="楷体" panose="02010609060101010101" pitchFamily="49" charset="-122"/>
              </a:rPr>
              <a:t>工程工期。</a:t>
            </a:r>
          </a:p>
        </p:txBody>
      </p:sp>
      <p:graphicFrame>
        <p:nvGraphicFramePr>
          <p:cNvPr id="14" name="对象 13"/>
          <p:cNvGraphicFramePr>
            <a:graphicFrameLocks noChangeAspect="1"/>
          </p:cNvGraphicFramePr>
          <p:nvPr>
            <p:extLst>
              <p:ext uri="{D42A27DB-BD31-4B8C-83A1-F6EECF244321}">
                <p14:modId xmlns:p14="http://schemas.microsoft.com/office/powerpoint/2010/main" val="858336255"/>
              </p:ext>
            </p:extLst>
          </p:nvPr>
        </p:nvGraphicFramePr>
        <p:xfrm>
          <a:off x="10760450" y="2935666"/>
          <a:ext cx="685800" cy="292100"/>
        </p:xfrm>
        <a:graphic>
          <a:graphicData uri="http://schemas.openxmlformats.org/presentationml/2006/ole">
            <mc:AlternateContent xmlns:mc="http://schemas.openxmlformats.org/markup-compatibility/2006">
              <mc:Choice xmlns:v="urn:schemas-microsoft-com:vml" Requires="v">
                <p:oleObj spid="_x0000_s10696" name="Equation" r:id="rId7" imgW="685800" imgH="291960" progId="Equation.DSMT4">
                  <p:embed/>
                </p:oleObj>
              </mc:Choice>
              <mc:Fallback>
                <p:oleObj name="Equation" r:id="rId7" imgW="685800" imgH="291960" progId="Equation.DSMT4">
                  <p:embed/>
                  <p:pic>
                    <p:nvPicPr>
                      <p:cNvPr id="22" name="对象 21"/>
                      <p:cNvPicPr/>
                      <p:nvPr/>
                    </p:nvPicPr>
                    <p:blipFill>
                      <a:blip r:embed="rId8"/>
                      <a:stretch>
                        <a:fillRect/>
                      </a:stretch>
                    </p:blipFill>
                    <p:spPr>
                      <a:xfrm>
                        <a:off x="10760450" y="2935666"/>
                        <a:ext cx="685800" cy="2921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531546030"/>
              </p:ext>
            </p:extLst>
          </p:nvPr>
        </p:nvGraphicFramePr>
        <p:xfrm>
          <a:off x="7026650" y="2935666"/>
          <a:ext cx="177800" cy="292100"/>
        </p:xfrm>
        <a:graphic>
          <a:graphicData uri="http://schemas.openxmlformats.org/presentationml/2006/ole">
            <mc:AlternateContent xmlns:mc="http://schemas.openxmlformats.org/markup-compatibility/2006">
              <mc:Choice xmlns:v="urn:schemas-microsoft-com:vml" Requires="v">
                <p:oleObj spid="_x0000_s10697" name="Equation" r:id="rId9" imgW="177480" imgH="291960" progId="Equation.DSMT4">
                  <p:embed/>
                </p:oleObj>
              </mc:Choice>
              <mc:Fallback>
                <p:oleObj name="Equation" r:id="rId9" imgW="177480" imgH="291960" progId="Equation.DSMT4">
                  <p:embed/>
                  <p:pic>
                    <p:nvPicPr>
                      <p:cNvPr id="23" name="对象 22"/>
                      <p:cNvPicPr/>
                      <p:nvPr/>
                    </p:nvPicPr>
                    <p:blipFill>
                      <a:blip r:embed="rId10"/>
                      <a:stretch>
                        <a:fillRect/>
                      </a:stretch>
                    </p:blipFill>
                    <p:spPr>
                      <a:xfrm>
                        <a:off x="7026650" y="2935666"/>
                        <a:ext cx="177800" cy="2921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410218538"/>
              </p:ext>
            </p:extLst>
          </p:nvPr>
        </p:nvGraphicFramePr>
        <p:xfrm>
          <a:off x="7026650" y="3577143"/>
          <a:ext cx="225425" cy="233362"/>
        </p:xfrm>
        <a:graphic>
          <a:graphicData uri="http://schemas.openxmlformats.org/presentationml/2006/ole">
            <mc:AlternateContent xmlns:mc="http://schemas.openxmlformats.org/markup-compatibility/2006">
              <mc:Choice xmlns:v="urn:schemas-microsoft-com:vml" Requires="v">
                <p:oleObj spid="_x0000_s10698" name="Equation" r:id="rId11" imgW="228600" imgH="228600" progId="Equation.DSMT4">
                  <p:embed/>
                </p:oleObj>
              </mc:Choice>
              <mc:Fallback>
                <p:oleObj name="Equation" r:id="rId11" imgW="228600" imgH="228600" progId="Equation.DSMT4">
                  <p:embed/>
                  <p:pic>
                    <p:nvPicPr>
                      <p:cNvPr id="25" name="对象 24"/>
                      <p:cNvPicPr>
                        <a:picLocks noChangeAspect="1" noChangeArrowheads="1"/>
                      </p:cNvPicPr>
                      <p:nvPr/>
                    </p:nvPicPr>
                    <p:blipFill>
                      <a:blip r:embed="rId12"/>
                      <a:srcRect/>
                      <a:stretch>
                        <a:fillRect/>
                      </a:stretch>
                    </p:blipFill>
                    <p:spPr bwMode="auto">
                      <a:xfrm>
                        <a:off x="7026650" y="3577143"/>
                        <a:ext cx="225425" cy="23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6011680" y="3992837"/>
            <a:ext cx="6116000" cy="2677656"/>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en-US" dirty="0"/>
              <a:t>水电工程多式联运网络随着工程工期的推进表现出动态变化的特征</a:t>
            </a:r>
            <a:r>
              <a:rPr lang="zh-CN" altLang="en-US" dirty="0" smtClean="0"/>
              <a:t>。</a:t>
            </a:r>
            <a:endParaRPr lang="en-US" altLang="zh-CN" dirty="0" smtClean="0"/>
          </a:p>
          <a:p>
            <a:r>
              <a:rPr lang="zh-CN" altLang="en-US" dirty="0" smtClean="0"/>
              <a:t>本</a:t>
            </a:r>
            <a:r>
              <a:rPr lang="zh-CN" altLang="en-US" dirty="0"/>
              <a:t>研究基于</a:t>
            </a:r>
            <a:r>
              <a:rPr lang="zh-CN" altLang="en-US" dirty="0">
                <a:solidFill>
                  <a:srgbClr val="FF0000"/>
                </a:solidFill>
              </a:rPr>
              <a:t>离散数学</a:t>
            </a:r>
            <a:r>
              <a:rPr lang="zh-CN" altLang="en-US" dirty="0"/>
              <a:t>思想，以</a:t>
            </a:r>
            <a:r>
              <a:rPr lang="zh-CN" altLang="en-US" dirty="0">
                <a:solidFill>
                  <a:srgbClr val="FF0000"/>
                </a:solidFill>
              </a:rPr>
              <a:t>离散化时间轴的方式将工程工期离散为多个时间区间</a:t>
            </a:r>
            <a:r>
              <a:rPr lang="zh-CN" altLang="en-US" dirty="0"/>
              <a:t>，每个时间区间内，认为运输网络及路径属性是静态的，并分别在每个时间区间内建立模型表征当前时间区间内的运输网络特性。</a:t>
            </a:r>
            <a:endParaRPr lang="en-US" altLang="zh-CN" dirty="0"/>
          </a:p>
        </p:txBody>
      </p:sp>
      <p:sp>
        <p:nvSpPr>
          <p:cNvPr id="19"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76996" y="1007699"/>
            <a:ext cx="1667444"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smtClean="0"/>
              <a:t>约束性：</a:t>
            </a:r>
            <a:endParaRPr lang="zh-CN" altLang="en-US" dirty="0"/>
          </a:p>
        </p:txBody>
      </p:sp>
      <p:sp>
        <p:nvSpPr>
          <p:cNvPr id="20"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6096000" y="1047377"/>
            <a:ext cx="1667444"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a:t>时变性</a:t>
            </a:r>
            <a:r>
              <a:rPr lang="zh-CN" altLang="en-US" dirty="0" smtClean="0"/>
              <a:t>：</a:t>
            </a:r>
            <a:endParaRPr lang="zh-CN" altLang="en-US" dirty="0"/>
          </a:p>
        </p:txBody>
      </p:sp>
      <p:sp>
        <p:nvSpPr>
          <p:cNvPr id="3" name="灯片编号占位符 2"/>
          <p:cNvSpPr>
            <a:spLocks noGrp="1"/>
          </p:cNvSpPr>
          <p:nvPr>
            <p:ph type="sldNum" sz="quarter" idx="10"/>
          </p:nvPr>
        </p:nvSpPr>
        <p:spPr/>
        <p:txBody>
          <a:bodyPr/>
          <a:lstStyle/>
          <a:p>
            <a:fld id="{6F42FFB2-4EF5-4478-B682-9BF6E88FFDD2}" type="slidenum">
              <a:rPr lang="zh-CN" altLang="en-US" smtClean="0"/>
              <a:t>12</a:t>
            </a:fld>
            <a:endParaRPr lang="zh-CN" altLang="en-US" dirty="0"/>
          </a:p>
        </p:txBody>
      </p:sp>
    </p:spTree>
    <p:custDataLst>
      <p:tags r:id="rId2"/>
    </p:custDataLst>
    <p:extLst>
      <p:ext uri="{BB962C8B-B14F-4D97-AF65-F5344CB8AC3E}">
        <p14:creationId xmlns:p14="http://schemas.microsoft.com/office/powerpoint/2010/main" val="33293563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42160" y="300714"/>
            <a:ext cx="7154040"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2.4 </a:t>
            </a:r>
            <a:r>
              <a:rPr lang="zh-CN" altLang="en-US" sz="2800" dirty="0" smtClean="0">
                <a:solidFill>
                  <a:schemeClr val="accent2"/>
                </a:solidFill>
                <a:latin typeface="楷体" panose="02010609060101010101" pitchFamily="49" charset="-122"/>
                <a:ea typeface="楷体" panose="02010609060101010101" pitchFamily="49" charset="-122"/>
              </a:rPr>
              <a:t>求解算法</a:t>
            </a:r>
            <a:r>
              <a:rPr lang="en-US" altLang="zh-CN" sz="2800" dirty="0" smtClean="0">
                <a:solidFill>
                  <a:schemeClr val="accent2"/>
                </a:solidFill>
                <a:latin typeface="楷体" panose="02010609060101010101" pitchFamily="49" charset="-122"/>
                <a:ea typeface="楷体" panose="02010609060101010101" pitchFamily="49" charset="-122"/>
              </a:rPr>
              <a:t>——</a:t>
            </a:r>
            <a:r>
              <a:rPr lang="zh-CN" altLang="en-US" sz="2800" dirty="0" smtClean="0">
                <a:solidFill>
                  <a:schemeClr val="accent2"/>
                </a:solidFill>
                <a:latin typeface="楷体" panose="02010609060101010101" pitchFamily="49" charset="-122"/>
                <a:ea typeface="楷体" panose="02010609060101010101" pitchFamily="49" charset="-122"/>
              </a:rPr>
              <a:t>方法框架</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3" name="圆角矩形 2"/>
          <p:cNvSpPr/>
          <p:nvPr/>
        </p:nvSpPr>
        <p:spPr bwMode="auto">
          <a:xfrm>
            <a:off x="457201" y="1524000"/>
            <a:ext cx="4223327" cy="450831"/>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转运站</a:t>
            </a:r>
            <a:r>
              <a:rPr lang="en-US" altLang="zh-CN" sz="2400" b="0" dirty="0" smtClean="0">
                <a:latin typeface="楷体" panose="02010609060101010101" pitchFamily="49" charset="-122"/>
                <a:ea typeface="楷体" panose="02010609060101010101" pitchFamily="49" charset="-122"/>
              </a:rPr>
              <a:t>+</a:t>
            </a:r>
            <a:r>
              <a:rPr lang="zh-CN" altLang="en-US" sz="2400" b="0" dirty="0" smtClean="0">
                <a:latin typeface="楷体" panose="02010609060101010101" pitchFamily="49" charset="-122"/>
                <a:ea typeface="楷体" panose="02010609060101010101" pitchFamily="49" charset="-122"/>
              </a:rPr>
              <a:t>通道多式联运网络</a:t>
            </a:r>
            <a:endParaRPr lang="zh-CN" altLang="en-US" sz="2400" b="0" dirty="0">
              <a:latin typeface="楷体" panose="02010609060101010101" pitchFamily="49" charset="-122"/>
              <a:ea typeface="楷体" panose="02010609060101010101" pitchFamily="49" charset="-122"/>
            </a:endParaRPr>
          </a:p>
        </p:txBody>
      </p:sp>
      <p:sp>
        <p:nvSpPr>
          <p:cNvPr id="14" name="圆角矩形 13"/>
          <p:cNvSpPr/>
          <p:nvPr/>
        </p:nvSpPr>
        <p:spPr bwMode="auto">
          <a:xfrm>
            <a:off x="457200" y="2133600"/>
            <a:ext cx="4223328" cy="450831"/>
          </a:xfrm>
          <a:prstGeom prst="roundRect">
            <a:avLst/>
          </a:prstGeom>
          <a:noFill/>
          <a:ln w="9525">
            <a:solidFill>
              <a:schemeClr val="tx1"/>
            </a:solidFill>
            <a:round/>
            <a:headEnd/>
            <a:tailEnd/>
          </a:ln>
        </p:spPr>
        <p:txBody>
          <a:bodyPr rtlCol="0" anchor="ctr"/>
          <a:lstStyle/>
          <a:p>
            <a:pPr algn="ctr"/>
            <a:r>
              <a:rPr lang="zh-CN" altLang="en-US" sz="2400" b="0" dirty="0">
                <a:latin typeface="楷体" panose="02010609060101010101" pitchFamily="49" charset="-122"/>
                <a:ea typeface="楷体" panose="02010609060101010101" pitchFamily="49" charset="-122"/>
              </a:rPr>
              <a:t>将工程工期进行离散化处理</a:t>
            </a:r>
          </a:p>
        </p:txBody>
      </p:sp>
      <p:sp>
        <p:nvSpPr>
          <p:cNvPr id="15" name="圆角矩形 14"/>
          <p:cNvSpPr/>
          <p:nvPr/>
        </p:nvSpPr>
        <p:spPr bwMode="auto">
          <a:xfrm>
            <a:off x="457200" y="2868613"/>
            <a:ext cx="4223328" cy="451223"/>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时间区间内静态运输网络</a:t>
            </a:r>
            <a:endParaRPr lang="zh-CN" altLang="en-US" sz="2400" b="0" dirty="0">
              <a:latin typeface="楷体" panose="02010609060101010101" pitchFamily="49" charset="-122"/>
              <a:ea typeface="楷体" panose="02010609060101010101" pitchFamily="49" charset="-122"/>
            </a:endParaRPr>
          </a:p>
        </p:txBody>
      </p:sp>
      <p:sp>
        <p:nvSpPr>
          <p:cNvPr id="18" name="圆角矩形 17"/>
          <p:cNvSpPr/>
          <p:nvPr/>
        </p:nvSpPr>
        <p:spPr bwMode="auto">
          <a:xfrm>
            <a:off x="457200" y="3474459"/>
            <a:ext cx="4223328" cy="451223"/>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指定转运站或途径城市节点</a:t>
            </a:r>
            <a:endParaRPr lang="zh-CN" altLang="en-US" sz="2400" b="0" dirty="0">
              <a:latin typeface="楷体" panose="02010609060101010101" pitchFamily="49" charset="-122"/>
              <a:ea typeface="楷体" panose="02010609060101010101" pitchFamily="49" charset="-122"/>
            </a:endParaRPr>
          </a:p>
        </p:txBody>
      </p:sp>
      <p:sp>
        <p:nvSpPr>
          <p:cNvPr id="20" name="圆角矩形 19"/>
          <p:cNvSpPr/>
          <p:nvPr/>
        </p:nvSpPr>
        <p:spPr bwMode="auto">
          <a:xfrm>
            <a:off x="457200" y="4179429"/>
            <a:ext cx="4223328" cy="451223"/>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运输网络进行分段分层处理</a:t>
            </a:r>
            <a:endParaRPr lang="zh-CN" altLang="en-US" sz="2400" b="0" dirty="0">
              <a:latin typeface="楷体" panose="02010609060101010101" pitchFamily="49" charset="-122"/>
              <a:ea typeface="楷体" panose="02010609060101010101" pitchFamily="49" charset="-122"/>
            </a:endParaRPr>
          </a:p>
        </p:txBody>
      </p:sp>
      <p:sp>
        <p:nvSpPr>
          <p:cNvPr id="21" name="圆角矩形 20"/>
          <p:cNvSpPr/>
          <p:nvPr/>
        </p:nvSpPr>
        <p:spPr bwMode="auto">
          <a:xfrm>
            <a:off x="457200" y="4884399"/>
            <a:ext cx="4223328" cy="712174"/>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采</a:t>
            </a:r>
            <a:r>
              <a:rPr lang="zh-CN" altLang="en-US" sz="2400" b="0" dirty="0" smtClean="0">
                <a:latin typeface="+mn-lt"/>
                <a:ea typeface="楷体" panose="02010609060101010101" pitchFamily="49" charset="-122"/>
              </a:rPr>
              <a:t>用</a:t>
            </a:r>
            <a:r>
              <a:rPr lang="en-US" altLang="zh-CN" sz="2400" b="0" dirty="0" err="1" smtClean="0">
                <a:latin typeface="+mn-lt"/>
                <a:ea typeface="楷体" panose="02010609060101010101" pitchFamily="49" charset="-122"/>
              </a:rPr>
              <a:t>Dijkstra</a:t>
            </a:r>
            <a:r>
              <a:rPr lang="zh-CN" altLang="en-US" sz="2400" b="0" dirty="0" smtClean="0">
                <a:latin typeface="楷体" panose="02010609060101010101" pitchFamily="49" charset="-122"/>
                <a:ea typeface="楷体" panose="02010609060101010101" pitchFamily="49" charset="-122"/>
              </a:rPr>
              <a:t>分层分段内优选当前状态下最优运输路线</a:t>
            </a:r>
            <a:endParaRPr lang="zh-CN" altLang="en-US" sz="2400" b="0" dirty="0">
              <a:latin typeface="楷体" panose="02010609060101010101" pitchFamily="49" charset="-122"/>
              <a:ea typeface="楷体" panose="02010609060101010101" pitchFamily="49" charset="-122"/>
            </a:endParaRPr>
          </a:p>
        </p:txBody>
      </p:sp>
      <p:cxnSp>
        <p:nvCxnSpPr>
          <p:cNvPr id="6" name="直接箭头连接符 5"/>
          <p:cNvCxnSpPr>
            <a:stCxn id="3" idx="2"/>
            <a:endCxn id="14" idx="0"/>
          </p:cNvCxnSpPr>
          <p:nvPr/>
        </p:nvCxnSpPr>
        <p:spPr bwMode="auto">
          <a:xfrm flipH="1">
            <a:off x="2568864" y="1974831"/>
            <a:ext cx="1" cy="158769"/>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2" name="直接箭头连接符 21"/>
          <p:cNvCxnSpPr>
            <a:stCxn id="14" idx="2"/>
            <a:endCxn id="15" idx="0"/>
          </p:cNvCxnSpPr>
          <p:nvPr/>
        </p:nvCxnSpPr>
        <p:spPr bwMode="auto">
          <a:xfrm>
            <a:off x="2568864" y="2584431"/>
            <a:ext cx="0" cy="284182"/>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4" name="直接箭头连接符 23"/>
          <p:cNvCxnSpPr>
            <a:stCxn id="15" idx="2"/>
            <a:endCxn id="18" idx="0"/>
          </p:cNvCxnSpPr>
          <p:nvPr/>
        </p:nvCxnSpPr>
        <p:spPr bwMode="auto">
          <a:xfrm>
            <a:off x="2568864" y="3319836"/>
            <a:ext cx="0" cy="154623"/>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6" name="直接箭头连接符 25"/>
          <p:cNvCxnSpPr>
            <a:stCxn id="18" idx="2"/>
            <a:endCxn id="20" idx="0"/>
          </p:cNvCxnSpPr>
          <p:nvPr/>
        </p:nvCxnSpPr>
        <p:spPr bwMode="auto">
          <a:xfrm>
            <a:off x="2568864" y="3925682"/>
            <a:ext cx="0" cy="253747"/>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9" name="直接箭头连接符 28"/>
          <p:cNvCxnSpPr>
            <a:stCxn id="20" idx="2"/>
            <a:endCxn id="21" idx="0"/>
          </p:cNvCxnSpPr>
          <p:nvPr/>
        </p:nvCxnSpPr>
        <p:spPr bwMode="auto">
          <a:xfrm>
            <a:off x="2568864" y="4630652"/>
            <a:ext cx="0" cy="253747"/>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32" name="圆角矩形 31"/>
          <p:cNvSpPr/>
          <p:nvPr/>
        </p:nvSpPr>
        <p:spPr bwMode="auto">
          <a:xfrm>
            <a:off x="457200" y="5884262"/>
            <a:ext cx="4223328" cy="712174"/>
          </a:xfrm>
          <a:prstGeom prst="roundRect">
            <a:avLst/>
          </a:prstGeom>
          <a:noFill/>
          <a:ln w="9525">
            <a:solidFill>
              <a:schemeClr val="tx1"/>
            </a:solidFill>
            <a:round/>
            <a:headEnd/>
            <a:tailEnd/>
          </a:ln>
        </p:spPr>
        <p:txBody>
          <a:bodyPr rtlCol="0" anchor="ctr"/>
          <a:lstStyle/>
          <a:p>
            <a:pPr algn="ctr"/>
            <a:r>
              <a:rPr lang="zh-CN" altLang="en-US" sz="2400" b="0" dirty="0" smtClean="0">
                <a:latin typeface="楷体" panose="02010609060101010101" pitchFamily="49" charset="-122"/>
                <a:ea typeface="楷体" panose="02010609060101010101" pitchFamily="49" charset="-122"/>
              </a:rPr>
              <a:t>组合获取工期内运输到坝址的最优运输路线</a:t>
            </a:r>
            <a:endParaRPr lang="zh-CN" altLang="en-US" sz="2400" b="0" dirty="0">
              <a:latin typeface="楷体" panose="02010609060101010101" pitchFamily="49" charset="-122"/>
              <a:ea typeface="楷体" panose="02010609060101010101" pitchFamily="49" charset="-122"/>
            </a:endParaRPr>
          </a:p>
        </p:txBody>
      </p:sp>
      <p:cxnSp>
        <p:nvCxnSpPr>
          <p:cNvPr id="33" name="直接箭头连接符 32"/>
          <p:cNvCxnSpPr>
            <a:stCxn id="21" idx="2"/>
            <a:endCxn id="32" idx="0"/>
          </p:cNvCxnSpPr>
          <p:nvPr/>
        </p:nvCxnSpPr>
        <p:spPr bwMode="auto">
          <a:xfrm>
            <a:off x="2568864" y="5596573"/>
            <a:ext cx="0" cy="287689"/>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37" name="肘形连接符 36"/>
          <p:cNvCxnSpPr>
            <a:stCxn id="21" idx="3"/>
          </p:cNvCxnSpPr>
          <p:nvPr/>
        </p:nvCxnSpPr>
        <p:spPr bwMode="auto">
          <a:xfrm flipH="1" flipV="1">
            <a:off x="2590800" y="4052555"/>
            <a:ext cx="2089728" cy="1187931"/>
          </a:xfrm>
          <a:prstGeom prst="bentConnector3">
            <a:avLst>
              <a:gd name="adj1" fmla="val -10269"/>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48" name="肘形连接符 47"/>
          <p:cNvCxnSpPr>
            <a:endCxn id="15" idx="3"/>
          </p:cNvCxnSpPr>
          <p:nvPr/>
        </p:nvCxnSpPr>
        <p:spPr bwMode="auto">
          <a:xfrm rot="5400000" flipH="1" flipV="1">
            <a:off x="2250204" y="3412888"/>
            <a:ext cx="2748987" cy="2111662"/>
          </a:xfrm>
          <a:prstGeom prst="bentConnector4">
            <a:avLst>
              <a:gd name="adj1" fmla="val 4420"/>
              <a:gd name="adj2" fmla="val 133322"/>
            </a:avLst>
          </a:prstGeom>
          <a:ln>
            <a:solidFill>
              <a:schemeClr val="tx1"/>
            </a:solidFill>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56" name="文本框 55"/>
          <p:cNvSpPr txBox="1"/>
          <p:nvPr/>
        </p:nvSpPr>
        <p:spPr>
          <a:xfrm>
            <a:off x="4876800" y="3845822"/>
            <a:ext cx="589841" cy="1569660"/>
          </a:xfrm>
          <a:prstGeom prst="rect">
            <a:avLst/>
          </a:prstGeom>
          <a:noFill/>
        </p:spPr>
        <p:txBody>
          <a:bodyPr wrap="square" rtlCol="0">
            <a:spAutoFit/>
          </a:bodyPr>
          <a:lstStyle/>
          <a:p>
            <a:r>
              <a:rPr lang="zh-CN" altLang="en-US" sz="2400" dirty="0" smtClean="0">
                <a:latin typeface="楷体" panose="02010609060101010101" pitchFamily="49" charset="-122"/>
                <a:ea typeface="楷体" panose="02010609060101010101" pitchFamily="49" charset="-122"/>
              </a:rPr>
              <a:t>更换分段</a:t>
            </a:r>
            <a:endParaRPr lang="zh-CN" altLang="en-US" sz="2400" dirty="0">
              <a:latin typeface="楷体" panose="02010609060101010101" pitchFamily="49" charset="-122"/>
              <a:ea typeface="楷体" panose="02010609060101010101" pitchFamily="49" charset="-122"/>
            </a:endParaRPr>
          </a:p>
        </p:txBody>
      </p:sp>
      <p:sp>
        <p:nvSpPr>
          <p:cNvPr id="60" name="文本框 59"/>
          <p:cNvSpPr txBox="1"/>
          <p:nvPr/>
        </p:nvSpPr>
        <p:spPr>
          <a:xfrm>
            <a:off x="5367991" y="3217041"/>
            <a:ext cx="589841" cy="2308324"/>
          </a:xfrm>
          <a:prstGeom prst="rect">
            <a:avLst/>
          </a:prstGeom>
          <a:noFill/>
        </p:spPr>
        <p:txBody>
          <a:bodyPr wrap="square" rtlCol="0">
            <a:spAutoFit/>
          </a:bodyPr>
          <a:lstStyle/>
          <a:p>
            <a:r>
              <a:rPr lang="zh-CN" altLang="en-US" sz="2400" b="0" dirty="0" smtClean="0">
                <a:latin typeface="楷体" panose="02010609060101010101" pitchFamily="49" charset="-122"/>
                <a:ea typeface="楷体" panose="02010609060101010101" pitchFamily="49" charset="-122"/>
              </a:rPr>
              <a:t>更换时间区间</a:t>
            </a:r>
            <a:endParaRPr lang="zh-CN" altLang="en-US" sz="2400" b="0" dirty="0">
              <a:latin typeface="楷体" panose="02010609060101010101" pitchFamily="49" charset="-122"/>
              <a:ea typeface="楷体" panose="02010609060101010101" pitchFamily="49" charset="-122"/>
            </a:endParaRPr>
          </a:p>
        </p:txBody>
      </p:sp>
      <p:sp>
        <p:nvSpPr>
          <p:cNvPr id="61" name="矩形 60"/>
          <p:cNvSpPr/>
          <p:nvPr/>
        </p:nvSpPr>
        <p:spPr bwMode="auto">
          <a:xfrm>
            <a:off x="381000" y="1010671"/>
            <a:ext cx="2595582" cy="461665"/>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sz="2400" dirty="0" smtClean="0">
                <a:solidFill>
                  <a:srgbClr val="404040"/>
                </a:solidFill>
                <a:latin typeface="楷体" panose="02010609060101010101" pitchFamily="49" charset="-122"/>
                <a:ea typeface="楷体" panose="02010609060101010101" pitchFamily="49" charset="-122"/>
              </a:rPr>
              <a:t>求解算法设计：</a:t>
            </a:r>
            <a:endParaRPr lang="zh-CN" altLang="en-US" sz="2400" dirty="0">
              <a:solidFill>
                <a:srgbClr val="404040"/>
              </a:solidFill>
              <a:latin typeface="楷体" panose="02010609060101010101" pitchFamily="49" charset="-122"/>
              <a:ea typeface="楷体" panose="02010609060101010101" pitchFamily="49" charset="-122"/>
            </a:endParaRPr>
          </a:p>
        </p:txBody>
      </p:sp>
      <p:sp>
        <p:nvSpPr>
          <p:cNvPr id="64" name="矩形 63"/>
          <p:cNvSpPr/>
          <p:nvPr/>
        </p:nvSpPr>
        <p:spPr bwMode="auto">
          <a:xfrm>
            <a:off x="6152343" y="953312"/>
            <a:ext cx="1976823" cy="461665"/>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sz="2400" dirty="0" smtClean="0">
                <a:solidFill>
                  <a:srgbClr val="404040"/>
                </a:solidFill>
                <a:latin typeface="楷体" panose="02010609060101010101" pitchFamily="49" charset="-122"/>
                <a:ea typeface="楷体" panose="02010609060101010101" pitchFamily="49" charset="-122"/>
              </a:rPr>
              <a:t>方案决策：</a:t>
            </a:r>
            <a:endParaRPr lang="zh-CN" altLang="en-US" sz="2400" dirty="0">
              <a:solidFill>
                <a:srgbClr val="404040"/>
              </a:solidFill>
              <a:latin typeface="楷体" panose="02010609060101010101" pitchFamily="49" charset="-122"/>
              <a:ea typeface="楷体" panose="02010609060101010101" pitchFamily="49" charset="-122"/>
            </a:endParaRPr>
          </a:p>
        </p:txBody>
      </p:sp>
      <p:sp>
        <p:nvSpPr>
          <p:cNvPr id="66" name="圆角矩形 65"/>
          <p:cNvSpPr/>
          <p:nvPr/>
        </p:nvSpPr>
        <p:spPr bwMode="auto">
          <a:xfrm>
            <a:off x="7010554" y="1480021"/>
            <a:ext cx="4800446" cy="729779"/>
          </a:xfrm>
          <a:prstGeom prst="roundRect">
            <a:avLst/>
          </a:prstGeom>
          <a:noFill/>
          <a:ln w="9525">
            <a:solidFill>
              <a:schemeClr val="tx1"/>
            </a:solid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0" dirty="0" smtClean="0">
                <a:latin typeface="楷体" panose="02010609060101010101" pitchFamily="49" charset="-122"/>
                <a:ea typeface="楷体" panose="02010609060101010101" pitchFamily="49" charset="-122"/>
              </a:rPr>
              <a:t>将公铁水运输网络转化</a:t>
            </a:r>
            <a:r>
              <a:rPr lang="zh-CN" altLang="en-US" sz="2400" b="0" dirty="0">
                <a:latin typeface="楷体" panose="02010609060101010101" pitchFamily="49" charset="-122"/>
                <a:ea typeface="楷体" panose="02010609060101010101" pitchFamily="49" charset="-122"/>
              </a:rPr>
              <a:t>为分层节点</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路径网络异构连通图</a:t>
            </a:r>
          </a:p>
        </p:txBody>
      </p:sp>
      <p:sp>
        <p:nvSpPr>
          <p:cNvPr id="67" name="圆角矩形 66"/>
          <p:cNvSpPr/>
          <p:nvPr/>
        </p:nvSpPr>
        <p:spPr bwMode="auto">
          <a:xfrm>
            <a:off x="7010554" y="2423137"/>
            <a:ext cx="4800446" cy="701063"/>
          </a:xfrm>
          <a:prstGeom prst="roundRect">
            <a:avLst/>
          </a:prstGeom>
          <a:noFill/>
          <a:ln w="9525">
            <a:solidFill>
              <a:schemeClr val="tx1"/>
            </a:solid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0" dirty="0">
                <a:latin typeface="楷体" panose="02010609060101010101" pitchFamily="49" charset="-122"/>
                <a:ea typeface="楷体" panose="02010609060101010101" pitchFamily="49" charset="-122"/>
              </a:rPr>
              <a:t>以成本投资为优化目标，建立多式联运路径优化模型</a:t>
            </a:r>
          </a:p>
        </p:txBody>
      </p:sp>
      <p:sp>
        <p:nvSpPr>
          <p:cNvPr id="68" name="圆角矩形 67"/>
          <p:cNvSpPr/>
          <p:nvPr/>
        </p:nvSpPr>
        <p:spPr bwMode="auto">
          <a:xfrm>
            <a:off x="7010400" y="3332481"/>
            <a:ext cx="4800600" cy="415748"/>
          </a:xfrm>
          <a:prstGeom prst="roundRect">
            <a:avLst/>
          </a:prstGeom>
          <a:noFill/>
          <a:ln w="9525">
            <a:solidFill>
              <a:schemeClr val="tx1"/>
            </a:solid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0" dirty="0">
                <a:latin typeface="+mn-lt"/>
                <a:ea typeface="楷体" panose="02010609060101010101" pitchFamily="49" charset="-122"/>
              </a:rPr>
              <a:t>基于</a:t>
            </a:r>
            <a:r>
              <a:rPr lang="en-US" altLang="zh-CN" sz="2400" b="0" dirty="0" err="1">
                <a:latin typeface="+mn-lt"/>
                <a:ea typeface="楷体" panose="02010609060101010101" pitchFamily="49" charset="-122"/>
              </a:rPr>
              <a:t>Dijkstra</a:t>
            </a:r>
            <a:r>
              <a:rPr lang="zh-CN" altLang="en-US" sz="2400" b="0" dirty="0">
                <a:latin typeface="+mn-lt"/>
                <a:ea typeface="楷体" panose="02010609060101010101" pitchFamily="49" charset="-122"/>
              </a:rPr>
              <a:t>设计对应的求解算法</a:t>
            </a:r>
          </a:p>
        </p:txBody>
      </p:sp>
      <p:sp>
        <p:nvSpPr>
          <p:cNvPr id="69" name="圆角矩形 68"/>
          <p:cNvSpPr/>
          <p:nvPr/>
        </p:nvSpPr>
        <p:spPr bwMode="auto">
          <a:xfrm>
            <a:off x="7010400" y="3961566"/>
            <a:ext cx="4800600" cy="686634"/>
          </a:xfrm>
          <a:prstGeom prst="roundRect">
            <a:avLst/>
          </a:prstGeom>
          <a:solidFill>
            <a:schemeClr val="bg1"/>
          </a:solidFill>
          <a:ln w="9525">
            <a:solidFill>
              <a:schemeClr val="tx1"/>
            </a:solidFill>
            <a:round/>
            <a:headEnd/>
            <a:tailEnd/>
          </a:ln>
        </p:spPr>
        <p:txBody>
          <a:bodyPr rtlCol="0" anchor="ctr"/>
          <a:lstStyle/>
          <a:p>
            <a:r>
              <a:rPr lang="zh-CN" altLang="en-US" sz="2400" b="0" dirty="0" smtClean="0">
                <a:solidFill>
                  <a:srgbClr val="404040"/>
                </a:solidFill>
                <a:latin typeface="楷体" panose="02010609060101010101" pitchFamily="49" charset="-122"/>
                <a:ea typeface="楷体" panose="02010609060101010101" pitchFamily="49" charset="-122"/>
              </a:rPr>
              <a:t>备选方案</a:t>
            </a:r>
            <a:endParaRPr lang="zh-CN" altLang="en-US" sz="2400" b="0" dirty="0">
              <a:solidFill>
                <a:srgbClr val="404040"/>
              </a:solidFill>
              <a:latin typeface="楷体" panose="02010609060101010101" pitchFamily="49" charset="-122"/>
              <a:ea typeface="楷体" panose="02010609060101010101" pitchFamily="49" charset="-122"/>
            </a:endParaRPr>
          </a:p>
        </p:txBody>
      </p:sp>
      <p:sp>
        <p:nvSpPr>
          <p:cNvPr id="70" name="圆角矩形 69"/>
          <p:cNvSpPr/>
          <p:nvPr/>
        </p:nvSpPr>
        <p:spPr bwMode="auto">
          <a:xfrm>
            <a:off x="8561829" y="4055487"/>
            <a:ext cx="917338" cy="496508"/>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r>
              <a:rPr lang="zh-CN" altLang="en-US" b="0" dirty="0">
                <a:solidFill>
                  <a:srgbClr val="404040"/>
                </a:solidFill>
                <a:latin typeface="楷体" panose="02010609060101010101" pitchFamily="49" charset="-122"/>
                <a:ea typeface="楷体" panose="02010609060101010101" pitchFamily="49" charset="-122"/>
              </a:rPr>
              <a:t>方案</a:t>
            </a:r>
            <a:r>
              <a:rPr lang="en-US" altLang="zh-CN" b="0" dirty="0">
                <a:solidFill>
                  <a:srgbClr val="404040"/>
                </a:solidFill>
                <a:latin typeface="楷体" panose="02010609060101010101" pitchFamily="49" charset="-122"/>
                <a:ea typeface="楷体" panose="02010609060101010101" pitchFamily="49" charset="-122"/>
              </a:rPr>
              <a:t>1</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71" name="圆角矩形 70"/>
          <p:cNvSpPr/>
          <p:nvPr/>
        </p:nvSpPr>
        <p:spPr bwMode="auto">
          <a:xfrm>
            <a:off x="9676292" y="4054494"/>
            <a:ext cx="917338" cy="496508"/>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r>
              <a:rPr lang="zh-CN" altLang="en-US" b="0" dirty="0" smtClean="0">
                <a:solidFill>
                  <a:srgbClr val="404040"/>
                </a:solidFill>
                <a:latin typeface="楷体" panose="02010609060101010101" pitchFamily="49" charset="-122"/>
                <a:ea typeface="楷体" panose="02010609060101010101" pitchFamily="49" charset="-122"/>
              </a:rPr>
              <a:t>方案</a:t>
            </a:r>
            <a:r>
              <a:rPr lang="en-US" altLang="zh-CN" b="0" dirty="0">
                <a:solidFill>
                  <a:srgbClr val="404040"/>
                </a:solidFill>
                <a:latin typeface="楷体" panose="02010609060101010101" pitchFamily="49" charset="-122"/>
                <a:ea typeface="楷体" panose="02010609060101010101" pitchFamily="49" charset="-122"/>
              </a:rPr>
              <a:t>2</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72" name="圆角矩形 71"/>
          <p:cNvSpPr/>
          <p:nvPr/>
        </p:nvSpPr>
        <p:spPr bwMode="auto">
          <a:xfrm>
            <a:off x="10790755" y="4054494"/>
            <a:ext cx="917338" cy="496508"/>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r>
              <a:rPr lang="en-US" altLang="zh-CN" b="0" dirty="0" smtClean="0">
                <a:solidFill>
                  <a:srgbClr val="404040"/>
                </a:solidFill>
                <a:latin typeface="楷体" panose="02010609060101010101" pitchFamily="49" charset="-122"/>
                <a:ea typeface="楷体" panose="02010609060101010101" pitchFamily="49" charset="-122"/>
              </a:rPr>
              <a:t>… …</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73" name="圆角矩形 72"/>
          <p:cNvSpPr/>
          <p:nvPr/>
        </p:nvSpPr>
        <p:spPr bwMode="auto">
          <a:xfrm>
            <a:off x="7010400" y="4822334"/>
            <a:ext cx="4800600" cy="968866"/>
          </a:xfrm>
          <a:prstGeom prst="roundRect">
            <a:avLst/>
          </a:prstGeom>
          <a:solidFill>
            <a:schemeClr val="bg1"/>
          </a:solidFill>
          <a:ln w="9525">
            <a:solidFill>
              <a:schemeClr val="tx1"/>
            </a:solidFill>
            <a:round/>
            <a:headEnd/>
            <a:tailEnd/>
          </a:ln>
        </p:spPr>
        <p:txBody>
          <a:bodyPr rtlCol="0" anchor="b"/>
          <a:lstStyle/>
          <a:p>
            <a:pPr algn="ctr"/>
            <a:r>
              <a:rPr lang="zh-CN" altLang="en-US" sz="2400" b="0" dirty="0" smtClean="0">
                <a:solidFill>
                  <a:srgbClr val="404040"/>
                </a:solidFill>
                <a:latin typeface="楷体" panose="02010609060101010101" pitchFamily="49" charset="-122"/>
                <a:ea typeface="楷体" panose="02010609060101010101" pitchFamily="49" charset="-122"/>
              </a:rPr>
              <a:t>多准则决策模型</a:t>
            </a:r>
            <a:endParaRPr lang="zh-CN" altLang="en-US" sz="2400" b="0" dirty="0">
              <a:solidFill>
                <a:srgbClr val="404040"/>
              </a:solidFill>
              <a:latin typeface="楷体" panose="02010609060101010101" pitchFamily="49" charset="-122"/>
              <a:ea typeface="楷体" panose="02010609060101010101" pitchFamily="49" charset="-122"/>
            </a:endParaRPr>
          </a:p>
        </p:txBody>
      </p:sp>
      <p:sp>
        <p:nvSpPr>
          <p:cNvPr id="74" name="圆角矩形 73"/>
          <p:cNvSpPr/>
          <p:nvPr/>
        </p:nvSpPr>
        <p:spPr bwMode="auto">
          <a:xfrm>
            <a:off x="7140755" y="4922722"/>
            <a:ext cx="1389285" cy="441546"/>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0" dirty="0">
                <a:solidFill>
                  <a:srgbClr val="404040"/>
                </a:solidFill>
                <a:latin typeface="楷体" panose="02010609060101010101" pitchFamily="49" charset="-122"/>
                <a:ea typeface="楷体" panose="02010609060101010101" pitchFamily="49" charset="-122"/>
              </a:rPr>
              <a:t>经济因素</a:t>
            </a:r>
          </a:p>
        </p:txBody>
      </p:sp>
      <p:sp>
        <p:nvSpPr>
          <p:cNvPr id="75" name="圆角矩形 74"/>
          <p:cNvSpPr/>
          <p:nvPr/>
        </p:nvSpPr>
        <p:spPr bwMode="auto">
          <a:xfrm>
            <a:off x="8704640" y="4915738"/>
            <a:ext cx="1389285" cy="441546"/>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运输风险</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76" name="圆角矩形 75"/>
          <p:cNvSpPr/>
          <p:nvPr/>
        </p:nvSpPr>
        <p:spPr bwMode="auto">
          <a:xfrm>
            <a:off x="10318808" y="4915738"/>
            <a:ext cx="1389285" cy="441546"/>
          </a:xfrm>
          <a:prstGeom prst="roundRect">
            <a:avLst/>
          </a:prstGeom>
          <a:solidFill>
            <a:schemeClr val="bg1"/>
          </a:solidFill>
          <a:ln>
            <a:headEnd/>
            <a:tailEnd/>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0" dirty="0">
                <a:solidFill>
                  <a:srgbClr val="404040"/>
                </a:solidFill>
                <a:latin typeface="楷体" panose="02010609060101010101" pitchFamily="49" charset="-122"/>
                <a:ea typeface="楷体" panose="02010609060101010101" pitchFamily="49" charset="-122"/>
              </a:rPr>
              <a:t>工程需求</a:t>
            </a:r>
          </a:p>
        </p:txBody>
      </p:sp>
      <p:sp>
        <p:nvSpPr>
          <p:cNvPr id="77" name="圆角矩形 76"/>
          <p:cNvSpPr/>
          <p:nvPr/>
        </p:nvSpPr>
        <p:spPr bwMode="auto">
          <a:xfrm>
            <a:off x="7010400" y="6004537"/>
            <a:ext cx="4800600" cy="675232"/>
          </a:xfrm>
          <a:prstGeom prst="roundRect">
            <a:avLst/>
          </a:prstGeom>
          <a:noFill/>
          <a:ln w="9525">
            <a:solidFill>
              <a:schemeClr val="tx1"/>
            </a:solid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0" dirty="0">
                <a:latin typeface="+mn-lt"/>
                <a:ea typeface="楷体" panose="02010609060101010101" pitchFamily="49" charset="-122"/>
              </a:rPr>
              <a:t>采用</a:t>
            </a:r>
            <a:r>
              <a:rPr lang="en-US" altLang="zh-CN" sz="2400" b="0" dirty="0">
                <a:latin typeface="+mn-lt"/>
                <a:ea typeface="楷体" panose="02010609060101010101" pitchFamily="49" charset="-122"/>
              </a:rPr>
              <a:t>TOPSIS</a:t>
            </a:r>
            <a:r>
              <a:rPr lang="zh-CN" altLang="en-US" sz="2400" b="0" dirty="0">
                <a:latin typeface="+mn-lt"/>
                <a:ea typeface="楷体" panose="02010609060101010101" pitchFamily="49" charset="-122"/>
              </a:rPr>
              <a:t>法进行方案决策，优选外来物资运输方案</a:t>
            </a:r>
          </a:p>
        </p:txBody>
      </p:sp>
      <p:cxnSp>
        <p:nvCxnSpPr>
          <p:cNvPr id="80" name="直接箭头连接符 79"/>
          <p:cNvCxnSpPr>
            <a:stCxn id="66" idx="2"/>
            <a:endCxn id="67" idx="0"/>
          </p:cNvCxnSpPr>
          <p:nvPr/>
        </p:nvCxnSpPr>
        <p:spPr bwMode="auto">
          <a:xfrm>
            <a:off x="9410777" y="2209800"/>
            <a:ext cx="0" cy="213337"/>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81" name="直接箭头连接符 80"/>
          <p:cNvCxnSpPr>
            <a:stCxn id="67" idx="2"/>
            <a:endCxn id="68" idx="0"/>
          </p:cNvCxnSpPr>
          <p:nvPr/>
        </p:nvCxnSpPr>
        <p:spPr bwMode="auto">
          <a:xfrm flipH="1">
            <a:off x="9410700" y="3124200"/>
            <a:ext cx="77" cy="20828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82" name="直接箭头连接符 81"/>
          <p:cNvCxnSpPr>
            <a:stCxn id="68" idx="2"/>
            <a:endCxn id="69" idx="0"/>
          </p:cNvCxnSpPr>
          <p:nvPr/>
        </p:nvCxnSpPr>
        <p:spPr bwMode="auto">
          <a:xfrm>
            <a:off x="9410700" y="3748229"/>
            <a:ext cx="0" cy="213337"/>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83" name="直接箭头连接符 82"/>
          <p:cNvCxnSpPr>
            <a:stCxn id="69" idx="2"/>
            <a:endCxn id="73" idx="0"/>
          </p:cNvCxnSpPr>
          <p:nvPr/>
        </p:nvCxnSpPr>
        <p:spPr bwMode="auto">
          <a:xfrm>
            <a:off x="9410700" y="4648200"/>
            <a:ext cx="0" cy="17413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84" name="直接箭头连接符 83"/>
          <p:cNvCxnSpPr>
            <a:stCxn id="73" idx="2"/>
            <a:endCxn id="77" idx="0"/>
          </p:cNvCxnSpPr>
          <p:nvPr/>
        </p:nvCxnSpPr>
        <p:spPr bwMode="auto">
          <a:xfrm>
            <a:off x="9410700" y="5791200"/>
            <a:ext cx="0" cy="213337"/>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85" name="左大括号 84"/>
          <p:cNvSpPr/>
          <p:nvPr/>
        </p:nvSpPr>
        <p:spPr bwMode="auto">
          <a:xfrm>
            <a:off x="6696149" y="1492304"/>
            <a:ext cx="251709" cy="2304000"/>
          </a:xfrm>
          <a:prstGeom prst="leftBrace">
            <a:avLst>
              <a:gd name="adj1" fmla="val 43817"/>
              <a:gd name="adj2" fmla="val 50730"/>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nSpc>
                <a:spcPct val="120000"/>
              </a:lnSpc>
              <a:buClr>
                <a:srgbClr val="A50021"/>
              </a:buClr>
              <a:buFont typeface="Arial Unicode MS" pitchFamily="34" charset="-122"/>
              <a:buNone/>
            </a:pPr>
            <a:endParaRPr lang="zh-CN" altLang="en-US" b="0">
              <a:ea typeface="黑体" pitchFamily="49" charset="-122"/>
            </a:endParaRPr>
          </a:p>
        </p:txBody>
      </p:sp>
      <p:sp>
        <p:nvSpPr>
          <p:cNvPr id="86" name="左大括号 85"/>
          <p:cNvSpPr/>
          <p:nvPr/>
        </p:nvSpPr>
        <p:spPr bwMode="auto">
          <a:xfrm>
            <a:off x="6681314" y="3925682"/>
            <a:ext cx="263569" cy="2736000"/>
          </a:xfrm>
          <a:prstGeom prst="leftBrace">
            <a:avLst>
              <a:gd name="adj1" fmla="val 43817"/>
              <a:gd name="adj2" fmla="val 50394"/>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nSpc>
                <a:spcPct val="120000"/>
              </a:lnSpc>
              <a:buClr>
                <a:srgbClr val="A50021"/>
              </a:buClr>
              <a:buFont typeface="Arial Unicode MS" pitchFamily="34" charset="-122"/>
              <a:buNone/>
            </a:pPr>
            <a:endParaRPr lang="zh-CN" altLang="en-US" b="0">
              <a:ea typeface="黑体" pitchFamily="49" charset="-122"/>
            </a:endParaRPr>
          </a:p>
        </p:txBody>
      </p:sp>
      <p:sp>
        <p:nvSpPr>
          <p:cNvPr id="87" name="圆角矩形 86"/>
          <p:cNvSpPr/>
          <p:nvPr/>
        </p:nvSpPr>
        <p:spPr bwMode="auto">
          <a:xfrm>
            <a:off x="6201896" y="1603418"/>
            <a:ext cx="494253" cy="2122848"/>
          </a:xfrm>
          <a:prstGeom prst="roundRect">
            <a:avLst/>
          </a:prstGeom>
          <a:solidFill>
            <a:schemeClr val="bg1">
              <a:lumMod val="85000"/>
            </a:schemeClr>
          </a:solidFill>
          <a:ln w="9525">
            <a:noFill/>
            <a:round/>
            <a:headEnd/>
            <a:tailEnd/>
          </a:ln>
        </p:spPr>
        <p:txBody>
          <a:bodyPr rtlCol="0" anchor="ctr"/>
          <a:lstStyle/>
          <a:p>
            <a:pPr algn="ctr"/>
            <a:r>
              <a:rPr lang="zh-CN" altLang="en-US" b="0" dirty="0">
                <a:solidFill>
                  <a:srgbClr val="404040"/>
                </a:solidFill>
                <a:latin typeface="楷体" panose="02010609060101010101" pitchFamily="49" charset="-122"/>
                <a:ea typeface="楷体" panose="02010609060101010101" pitchFamily="49" charset="-122"/>
              </a:rPr>
              <a:t>路径优化阶段</a:t>
            </a:r>
          </a:p>
        </p:txBody>
      </p:sp>
      <p:sp>
        <p:nvSpPr>
          <p:cNvPr id="88" name="圆角矩形 87"/>
          <p:cNvSpPr/>
          <p:nvPr/>
        </p:nvSpPr>
        <p:spPr bwMode="auto">
          <a:xfrm>
            <a:off x="6201896" y="4179429"/>
            <a:ext cx="494253" cy="2024424"/>
          </a:xfrm>
          <a:prstGeom prst="roundRect">
            <a:avLst/>
          </a:prstGeom>
          <a:solidFill>
            <a:schemeClr val="bg1">
              <a:lumMod val="85000"/>
            </a:schemeClr>
          </a:solidFill>
          <a:ln w="9525">
            <a:noFill/>
            <a:round/>
            <a:headEnd/>
            <a:tailEnd/>
          </a:ln>
        </p:spPr>
        <p:txBody>
          <a:bodyPr rtlCol="0" anchor="ctr"/>
          <a:lstStyle/>
          <a:p>
            <a:pPr algn="ctr"/>
            <a:r>
              <a:rPr lang="zh-CN" altLang="en-US" b="0" dirty="0">
                <a:solidFill>
                  <a:srgbClr val="404040"/>
                </a:solidFill>
                <a:latin typeface="楷体" panose="02010609060101010101" pitchFamily="49" charset="-122"/>
                <a:ea typeface="楷体" panose="02010609060101010101" pitchFamily="49" charset="-122"/>
              </a:rPr>
              <a:t>方案决策阶段</a:t>
            </a:r>
          </a:p>
        </p:txBody>
      </p:sp>
      <p:cxnSp>
        <p:nvCxnSpPr>
          <p:cNvPr id="98" name="直接连接符 97"/>
          <p:cNvCxnSpPr/>
          <p:nvPr/>
        </p:nvCxnSpPr>
        <p:spPr bwMode="auto">
          <a:xfrm>
            <a:off x="5948680" y="990600"/>
            <a:ext cx="0" cy="58674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99" name="灯片编号占位符 98"/>
          <p:cNvSpPr>
            <a:spLocks noGrp="1"/>
          </p:cNvSpPr>
          <p:nvPr>
            <p:ph type="sldNum" sz="quarter" idx="10"/>
          </p:nvPr>
        </p:nvSpPr>
        <p:spPr/>
        <p:txBody>
          <a:bodyPr/>
          <a:lstStyle/>
          <a:p>
            <a:fld id="{6F42FFB2-4EF5-4478-B682-9BF6E88FFDD2}" type="slidenum">
              <a:rPr lang="zh-CN" altLang="en-US" smtClean="0"/>
              <a:t>13</a:t>
            </a:fld>
            <a:endParaRPr lang="zh-CN" altLang="en-US"/>
          </a:p>
        </p:txBody>
      </p:sp>
      <p:sp>
        <p:nvSpPr>
          <p:cNvPr id="4" name="文本框 3"/>
          <p:cNvSpPr txBox="1"/>
          <p:nvPr/>
        </p:nvSpPr>
        <p:spPr>
          <a:xfrm>
            <a:off x="2493890" y="2494226"/>
            <a:ext cx="2249334"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以时间序选择区间</a:t>
            </a:r>
            <a:endParaRPr lang="zh-CN" altLang="en-US" b="0" dirty="0">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8843547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85" grpId="0" animBg="1"/>
      <p:bldP spid="86" grpId="0" animBg="1"/>
      <p:bldP spid="87" grpId="0" animBg="1"/>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2.5 </a:t>
            </a:r>
            <a:r>
              <a:rPr lang="zh-CN" altLang="en-US" sz="2800" dirty="0" smtClean="0">
                <a:solidFill>
                  <a:schemeClr val="accent2"/>
                </a:solidFill>
                <a:latin typeface="楷体" panose="02010609060101010101" pitchFamily="49" charset="-122"/>
                <a:ea typeface="楷体" panose="02010609060101010101" pitchFamily="49" charset="-122"/>
              </a:rPr>
              <a:t>多目标决策</a:t>
            </a:r>
            <a:r>
              <a:rPr lang="en-US" altLang="zh-CN" sz="2800" dirty="0" smtClean="0">
                <a:solidFill>
                  <a:schemeClr val="accent2"/>
                </a:solidFill>
                <a:latin typeface="楷体" panose="02010609060101010101" pitchFamily="49" charset="-122"/>
                <a:ea typeface="楷体" panose="02010609060101010101" pitchFamily="49" charset="-122"/>
              </a:rPr>
              <a:t>——</a:t>
            </a:r>
            <a:r>
              <a:rPr lang="zh-CN" altLang="en-US" sz="2800" dirty="0" smtClean="0">
                <a:solidFill>
                  <a:schemeClr val="accent2"/>
                </a:solidFill>
                <a:latin typeface="楷体" panose="02010609060101010101" pitchFamily="49" charset="-122"/>
                <a:ea typeface="楷体" panose="02010609060101010101" pitchFamily="49" charset="-122"/>
              </a:rPr>
              <a:t>目标函数</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16"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66860" y="1116592"/>
            <a:ext cx="5715000" cy="1200329"/>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en-US" dirty="0">
                <a:solidFill>
                  <a:srgbClr val="FF0000"/>
                </a:solidFill>
              </a:rPr>
              <a:t>成本投资最小</a:t>
            </a:r>
            <a:r>
              <a:rPr lang="zh-CN" altLang="en-US" dirty="0"/>
              <a:t>：外来物资成本投资的大小主要由运输费用、基建投资以及中转费用三部分决定，由路径优化求解得到。</a:t>
            </a:r>
          </a:p>
        </p:txBody>
      </p:sp>
      <p:sp>
        <p:nvSpPr>
          <p:cNvPr id="17"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81000" y="2369524"/>
            <a:ext cx="5700860" cy="1569660"/>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FF0000"/>
                </a:solidFill>
                <a:latin typeface="楷体" panose="02010609060101010101" pitchFamily="49" charset="-122"/>
                <a:ea typeface="楷体" panose="02010609060101010101" pitchFamily="49" charset="-122"/>
              </a:defRPr>
            </a:lvl1pPr>
          </a:lstStyle>
          <a:p>
            <a:r>
              <a:rPr lang="zh-CN" altLang="en-US" dirty="0"/>
              <a:t>运输历时最短</a:t>
            </a:r>
            <a:r>
              <a:rPr lang="zh-CN" altLang="en-US" dirty="0">
                <a:solidFill>
                  <a:srgbClr val="404040"/>
                </a:solidFill>
              </a:rPr>
              <a:t>：指将物资由其产地运输到坝址的整个运输过程中所消耗的时间，是决策者优选运输方案的重要指标，由运输时间和转运时间组成。</a:t>
            </a:r>
          </a:p>
        </p:txBody>
      </p:sp>
      <p:sp>
        <p:nvSpPr>
          <p:cNvPr id="18"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81000" y="3991788"/>
            <a:ext cx="5715000" cy="2677656"/>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FF0000"/>
                </a:solidFill>
                <a:latin typeface="楷体" panose="02010609060101010101" pitchFamily="49" charset="-122"/>
                <a:ea typeface="楷体" panose="02010609060101010101" pitchFamily="49" charset="-122"/>
              </a:defRPr>
            </a:lvl1pPr>
          </a:lstStyle>
          <a:p>
            <a:r>
              <a:rPr lang="zh-CN" altLang="en-US" dirty="0"/>
              <a:t>运输风险最低：</a:t>
            </a:r>
            <a:r>
              <a:rPr lang="zh-CN" altLang="en-US" dirty="0">
                <a:solidFill>
                  <a:schemeClr val="tx1"/>
                </a:solidFill>
              </a:rPr>
              <a:t>本研究考虑地震地质灾害和路况条件进行运输风险研究，其中路况条件需要通过实地调查得到。而地震地理信息数据可以通过中国地震局地球物理研究所授权的中国地震动参数区划图官网获得相应数据，采用</a:t>
            </a:r>
            <a:r>
              <a:rPr lang="en-US" altLang="zh-CN" dirty="0">
                <a:solidFill>
                  <a:schemeClr val="tx1"/>
                </a:solidFill>
              </a:rPr>
              <a:t>MapInfo</a:t>
            </a:r>
            <a:r>
              <a:rPr lang="zh-CN" altLang="en-US" dirty="0">
                <a:solidFill>
                  <a:schemeClr val="tx1"/>
                </a:solidFill>
              </a:rPr>
              <a:t>进行数据转换、地理配准等处理。</a:t>
            </a:r>
          </a:p>
        </p:txBody>
      </p:sp>
      <p:pic>
        <p:nvPicPr>
          <p:cNvPr id="20" name="图片 19" descr="D:\桌面\硕士毕业\fig\中国地震动区划图.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291235"/>
            <a:ext cx="5491040" cy="5037530"/>
          </a:xfrm>
          <a:prstGeom prst="rect">
            <a:avLst/>
          </a:prstGeom>
          <a:noFill/>
          <a:ln>
            <a:noFill/>
          </a:ln>
        </p:spPr>
      </p:pic>
      <p:sp>
        <p:nvSpPr>
          <p:cNvPr id="3" name="灯片编号占位符 2"/>
          <p:cNvSpPr>
            <a:spLocks noGrp="1"/>
          </p:cNvSpPr>
          <p:nvPr>
            <p:ph type="sldNum" sz="quarter" idx="10"/>
          </p:nvPr>
        </p:nvSpPr>
        <p:spPr/>
        <p:txBody>
          <a:bodyPr/>
          <a:lstStyle/>
          <a:p>
            <a:fld id="{6F42FFB2-4EF5-4478-B682-9BF6E88FFDD2}" type="slidenum">
              <a:rPr lang="zh-CN" altLang="en-US" smtClean="0"/>
              <a:t>14</a:t>
            </a:fld>
            <a:endParaRPr lang="zh-CN" altLang="en-US"/>
          </a:p>
        </p:txBody>
      </p:sp>
    </p:spTree>
    <p:custDataLst>
      <p:tags r:id="rId1"/>
    </p:custDataLst>
    <p:extLst>
      <p:ext uri="{BB962C8B-B14F-4D97-AF65-F5344CB8AC3E}">
        <p14:creationId xmlns:p14="http://schemas.microsoft.com/office/powerpoint/2010/main" val="98801437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2.5 </a:t>
            </a:r>
            <a:r>
              <a:rPr lang="zh-CN" altLang="en-US" sz="2800" dirty="0" smtClean="0">
                <a:solidFill>
                  <a:schemeClr val="accent2"/>
                </a:solidFill>
                <a:latin typeface="楷体" panose="02010609060101010101" pitchFamily="49" charset="-122"/>
                <a:ea typeface="楷体" panose="02010609060101010101" pitchFamily="49" charset="-122"/>
              </a:rPr>
              <a:t>多目标决策</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8"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83506" y="1053063"/>
            <a:ext cx="4451860"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a:t>多目标决策体系的递阶结构：</a:t>
            </a:r>
          </a:p>
        </p:txBody>
      </p:sp>
      <p:sp>
        <p:nvSpPr>
          <p:cNvPr id="17" name="圆角矩形 16"/>
          <p:cNvSpPr/>
          <p:nvPr/>
        </p:nvSpPr>
        <p:spPr bwMode="auto">
          <a:xfrm>
            <a:off x="971916" y="1618902"/>
            <a:ext cx="4498001" cy="453332"/>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latin typeface="+mn-lt"/>
                <a:ea typeface="楷体" panose="02010609060101010101" pitchFamily="49" charset="-122"/>
              </a:rPr>
              <a:t>水电工程外来物资运输方案决策模型</a:t>
            </a:r>
          </a:p>
        </p:txBody>
      </p:sp>
      <p:sp>
        <p:nvSpPr>
          <p:cNvPr id="18" name="圆角矩形 17"/>
          <p:cNvSpPr/>
          <p:nvPr/>
        </p:nvSpPr>
        <p:spPr bwMode="auto">
          <a:xfrm>
            <a:off x="665276" y="2549234"/>
            <a:ext cx="1422640" cy="423542"/>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成本投资</a:t>
            </a:r>
          </a:p>
        </p:txBody>
      </p:sp>
      <p:sp>
        <p:nvSpPr>
          <p:cNvPr id="19" name="圆角矩形 18"/>
          <p:cNvSpPr/>
          <p:nvPr/>
        </p:nvSpPr>
        <p:spPr bwMode="auto">
          <a:xfrm>
            <a:off x="2520358" y="2527361"/>
            <a:ext cx="1392585" cy="423542"/>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运输风险</a:t>
            </a:r>
          </a:p>
        </p:txBody>
      </p:sp>
      <p:sp>
        <p:nvSpPr>
          <p:cNvPr id="20" name="圆角矩形 19"/>
          <p:cNvSpPr/>
          <p:nvPr/>
        </p:nvSpPr>
        <p:spPr bwMode="auto">
          <a:xfrm>
            <a:off x="4360533" y="2545600"/>
            <a:ext cx="1392585" cy="423542"/>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运输历时</a:t>
            </a:r>
          </a:p>
        </p:txBody>
      </p:sp>
      <p:sp>
        <p:nvSpPr>
          <p:cNvPr id="21" name="圆角矩形 20"/>
          <p:cNvSpPr/>
          <p:nvPr/>
        </p:nvSpPr>
        <p:spPr bwMode="auto">
          <a:xfrm>
            <a:off x="533204" y="3398205"/>
            <a:ext cx="485711" cy="1350239"/>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运输费用</a:t>
            </a:r>
          </a:p>
        </p:txBody>
      </p:sp>
      <p:sp>
        <p:nvSpPr>
          <p:cNvPr id="22" name="圆角矩形 21"/>
          <p:cNvSpPr/>
          <p:nvPr/>
        </p:nvSpPr>
        <p:spPr bwMode="auto">
          <a:xfrm>
            <a:off x="1145956" y="3398205"/>
            <a:ext cx="457200" cy="1350239"/>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基建投资</a:t>
            </a:r>
          </a:p>
        </p:txBody>
      </p:sp>
      <p:sp>
        <p:nvSpPr>
          <p:cNvPr id="23" name="圆角矩形 22"/>
          <p:cNvSpPr/>
          <p:nvPr/>
        </p:nvSpPr>
        <p:spPr bwMode="auto">
          <a:xfrm>
            <a:off x="1706916" y="3398205"/>
            <a:ext cx="458187" cy="1342215"/>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中转费用</a:t>
            </a:r>
          </a:p>
        </p:txBody>
      </p:sp>
      <p:sp>
        <p:nvSpPr>
          <p:cNvPr id="24" name="圆角矩形 23"/>
          <p:cNvSpPr/>
          <p:nvPr/>
        </p:nvSpPr>
        <p:spPr bwMode="auto">
          <a:xfrm>
            <a:off x="2535281" y="3398205"/>
            <a:ext cx="457200" cy="1350240"/>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路况条件</a:t>
            </a:r>
          </a:p>
        </p:txBody>
      </p:sp>
      <p:sp>
        <p:nvSpPr>
          <p:cNvPr id="25" name="圆角矩形 24"/>
          <p:cNvSpPr/>
          <p:nvPr/>
        </p:nvSpPr>
        <p:spPr bwMode="auto">
          <a:xfrm>
            <a:off x="3435337" y="3398205"/>
            <a:ext cx="485180" cy="1342216"/>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地震灾害</a:t>
            </a:r>
          </a:p>
        </p:txBody>
      </p:sp>
      <p:sp>
        <p:nvSpPr>
          <p:cNvPr id="26" name="圆角矩形 25"/>
          <p:cNvSpPr/>
          <p:nvPr/>
        </p:nvSpPr>
        <p:spPr bwMode="auto">
          <a:xfrm>
            <a:off x="4395325" y="3398205"/>
            <a:ext cx="440041" cy="1342216"/>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运输时间</a:t>
            </a:r>
          </a:p>
        </p:txBody>
      </p:sp>
      <p:sp>
        <p:nvSpPr>
          <p:cNvPr id="27" name="圆角矩形 26"/>
          <p:cNvSpPr/>
          <p:nvPr/>
        </p:nvSpPr>
        <p:spPr bwMode="auto">
          <a:xfrm>
            <a:off x="5310174" y="3398205"/>
            <a:ext cx="440041" cy="1350240"/>
          </a:xfrm>
          <a:prstGeom prst="roundRect">
            <a:avLst/>
          </a:prstGeom>
          <a:solidFill>
            <a:schemeClr val="bg1"/>
          </a:solidFill>
          <a:ln w="19050">
            <a:solidFill>
              <a:schemeClr val="tx1"/>
            </a:solidFill>
            <a:headEnd/>
            <a:tailEnd/>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0" dirty="0">
                <a:solidFill>
                  <a:srgbClr val="404040"/>
                </a:solidFill>
                <a:ea typeface="楷体" panose="02010609060101010101" pitchFamily="49" charset="-122"/>
              </a:rPr>
              <a:t>转运时间</a:t>
            </a:r>
          </a:p>
        </p:txBody>
      </p:sp>
      <p:sp>
        <p:nvSpPr>
          <p:cNvPr id="28" name="矩形 27"/>
          <p:cNvSpPr/>
          <p:nvPr/>
        </p:nvSpPr>
        <p:spPr bwMode="auto">
          <a:xfrm>
            <a:off x="418514" y="2227983"/>
            <a:ext cx="5479401" cy="3029817"/>
          </a:xfrm>
          <a:prstGeom prst="rect">
            <a:avLst/>
          </a:prstGeom>
          <a:noFill/>
          <a:ln w="25400">
            <a:solidFill>
              <a:schemeClr val="tx1"/>
            </a:solidFill>
            <a:prstDash val="dash"/>
            <a:round/>
            <a:headEnd/>
            <a:tailEnd/>
          </a:ln>
        </p:spPr>
        <p:txBody>
          <a:bodyPr rtlCol="0" anchor="ctr"/>
          <a:lstStyle/>
          <a:p>
            <a:pPr algn="ctr"/>
            <a:endParaRPr lang="zh-CN" altLang="en-US"/>
          </a:p>
        </p:txBody>
      </p:sp>
      <p:cxnSp>
        <p:nvCxnSpPr>
          <p:cNvPr id="33" name="直接连接符 32"/>
          <p:cNvCxnSpPr/>
          <p:nvPr/>
        </p:nvCxnSpPr>
        <p:spPr bwMode="auto">
          <a:xfrm>
            <a:off x="2316516" y="2370005"/>
            <a:ext cx="19324" cy="2887795"/>
          </a:xfrm>
          <a:prstGeom prst="line">
            <a:avLst/>
          </a:prstGeom>
          <a:noFill/>
          <a:ln w="25400">
            <a:solidFill>
              <a:schemeClr val="tx1"/>
            </a:solidFill>
            <a:prstDash val="dash"/>
            <a:round/>
            <a:headEnd/>
            <a:tailEnd/>
          </a:ln>
        </p:spPr>
      </p:cxnSp>
      <p:cxnSp>
        <p:nvCxnSpPr>
          <p:cNvPr id="34" name="直接连接符 33"/>
          <p:cNvCxnSpPr/>
          <p:nvPr/>
        </p:nvCxnSpPr>
        <p:spPr bwMode="auto">
          <a:xfrm>
            <a:off x="4145316" y="2370005"/>
            <a:ext cx="14090" cy="2887795"/>
          </a:xfrm>
          <a:prstGeom prst="line">
            <a:avLst/>
          </a:prstGeom>
          <a:noFill/>
          <a:ln w="25400">
            <a:solidFill>
              <a:schemeClr val="tx1"/>
            </a:solidFill>
            <a:prstDash val="dash"/>
            <a:round/>
            <a:headEnd/>
            <a:tailEnd/>
          </a:ln>
        </p:spPr>
      </p:cxnSp>
      <p:sp>
        <p:nvSpPr>
          <p:cNvPr id="35" name="文本框 34"/>
          <p:cNvSpPr txBox="1"/>
          <p:nvPr/>
        </p:nvSpPr>
        <p:spPr>
          <a:xfrm>
            <a:off x="787718" y="4781490"/>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经济指标</a:t>
            </a:r>
            <a:endParaRPr lang="zh-CN" altLang="en-US" dirty="0">
              <a:latin typeface="楷体" panose="02010609060101010101" pitchFamily="49" charset="-122"/>
              <a:ea typeface="楷体" panose="02010609060101010101" pitchFamily="49" charset="-122"/>
            </a:endParaRPr>
          </a:p>
        </p:txBody>
      </p:sp>
      <p:sp>
        <p:nvSpPr>
          <p:cNvPr id="36" name="文本框 35"/>
          <p:cNvSpPr txBox="1"/>
          <p:nvPr/>
        </p:nvSpPr>
        <p:spPr>
          <a:xfrm>
            <a:off x="2670938" y="4781490"/>
            <a:ext cx="1217000" cy="40011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风险</a:t>
            </a:r>
            <a:r>
              <a:rPr lang="zh-CN" altLang="en-US" dirty="0" smtClean="0">
                <a:latin typeface="楷体" panose="02010609060101010101" pitchFamily="49" charset="-122"/>
                <a:ea typeface="楷体" panose="02010609060101010101" pitchFamily="49" charset="-122"/>
              </a:rPr>
              <a:t>指标</a:t>
            </a:r>
            <a:endParaRPr lang="zh-CN" altLang="en-US" dirty="0">
              <a:latin typeface="楷体" panose="02010609060101010101" pitchFamily="49" charset="-122"/>
              <a:ea typeface="楷体" panose="02010609060101010101" pitchFamily="49" charset="-122"/>
            </a:endParaRPr>
          </a:p>
        </p:txBody>
      </p:sp>
      <p:sp>
        <p:nvSpPr>
          <p:cNvPr id="37" name="文本框 36"/>
          <p:cNvSpPr txBox="1"/>
          <p:nvPr/>
        </p:nvSpPr>
        <p:spPr>
          <a:xfrm>
            <a:off x="4202577" y="4748445"/>
            <a:ext cx="1733167" cy="40011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施工</a:t>
            </a:r>
            <a:r>
              <a:rPr lang="zh-CN" altLang="en-US" dirty="0" smtClean="0">
                <a:latin typeface="楷体" panose="02010609060101010101" pitchFamily="49" charset="-122"/>
                <a:ea typeface="楷体" panose="02010609060101010101" pitchFamily="49" charset="-122"/>
              </a:rPr>
              <a:t>进度指标</a:t>
            </a:r>
            <a:endParaRPr lang="zh-CN" altLang="en-US" dirty="0">
              <a:latin typeface="楷体" panose="02010609060101010101" pitchFamily="49" charset="-122"/>
              <a:ea typeface="楷体" panose="02010609060101010101" pitchFamily="49" charset="-122"/>
            </a:endParaRPr>
          </a:p>
        </p:txBody>
      </p:sp>
      <p:cxnSp>
        <p:nvCxnSpPr>
          <p:cNvPr id="10" name="直接连接符 9"/>
          <p:cNvCxnSpPr>
            <a:stCxn id="20" idx="0"/>
          </p:cNvCxnSpPr>
          <p:nvPr/>
        </p:nvCxnSpPr>
        <p:spPr bwMode="auto">
          <a:xfrm flipH="1" flipV="1">
            <a:off x="5056825" y="2370005"/>
            <a:ext cx="1" cy="175595"/>
          </a:xfrm>
          <a:prstGeom prst="line">
            <a:avLst/>
          </a:prstGeom>
          <a:gradFill rotWithShape="0">
            <a:gsLst>
              <a:gs pos="0">
                <a:schemeClr val="hlink"/>
              </a:gs>
              <a:gs pos="50000">
                <a:srgbClr val="FFFFFF"/>
              </a:gs>
              <a:gs pos="100000">
                <a:schemeClr val="hlink"/>
              </a:gs>
            </a:gsLst>
            <a:lin ang="5400000" scaled="1"/>
          </a:gradFill>
          <a:ln w="9525" cap="flat" cmpd="sng" algn="ctr">
            <a:noFill/>
            <a:prstDash val="solid"/>
            <a:round/>
            <a:headEnd type="none" w="med" len="med"/>
            <a:tailEnd type="none" w="med" len="med"/>
          </a:ln>
          <a:effectLst/>
        </p:spPr>
      </p:cxnSp>
      <p:cxnSp>
        <p:nvCxnSpPr>
          <p:cNvPr id="42" name="直接箭头连接符 41"/>
          <p:cNvCxnSpPr>
            <a:stCxn id="17" idx="2"/>
            <a:endCxn id="19" idx="0"/>
          </p:cNvCxnSpPr>
          <p:nvPr/>
        </p:nvCxnSpPr>
        <p:spPr bwMode="auto">
          <a:xfrm flipH="1">
            <a:off x="3216651" y="2072234"/>
            <a:ext cx="4266" cy="45512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48" name="直接箭头连接符 47"/>
          <p:cNvCxnSpPr/>
          <p:nvPr/>
        </p:nvCxnSpPr>
        <p:spPr bwMode="auto">
          <a:xfrm>
            <a:off x="5105400" y="2286000"/>
            <a:ext cx="0" cy="25960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1" name="直接箭头连接符 50"/>
          <p:cNvCxnSpPr/>
          <p:nvPr/>
        </p:nvCxnSpPr>
        <p:spPr bwMode="auto">
          <a:xfrm>
            <a:off x="1371600" y="2286000"/>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3" name="直接连接符 52"/>
          <p:cNvCxnSpPr/>
          <p:nvPr/>
        </p:nvCxnSpPr>
        <p:spPr bwMode="auto">
          <a:xfrm>
            <a:off x="1371600" y="2286000"/>
            <a:ext cx="37338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8" name="直接箭头连接符 57"/>
          <p:cNvCxnSpPr>
            <a:stCxn id="18" idx="2"/>
            <a:endCxn id="22" idx="0"/>
          </p:cNvCxnSpPr>
          <p:nvPr/>
        </p:nvCxnSpPr>
        <p:spPr bwMode="auto">
          <a:xfrm flipH="1">
            <a:off x="1374556" y="2972776"/>
            <a:ext cx="2040" cy="425429"/>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2" name="直接箭头连接符 61"/>
          <p:cNvCxnSpPr/>
          <p:nvPr/>
        </p:nvCxnSpPr>
        <p:spPr bwMode="auto">
          <a:xfrm>
            <a:off x="1936009" y="3124808"/>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3" name="直接箭头连接符 62"/>
          <p:cNvCxnSpPr/>
          <p:nvPr/>
        </p:nvCxnSpPr>
        <p:spPr bwMode="auto">
          <a:xfrm>
            <a:off x="768439" y="3124808"/>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5" name="直接连接符 64"/>
          <p:cNvCxnSpPr/>
          <p:nvPr/>
        </p:nvCxnSpPr>
        <p:spPr bwMode="auto">
          <a:xfrm>
            <a:off x="768439" y="3124808"/>
            <a:ext cx="116757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66" name="直接箭头连接符 65"/>
          <p:cNvCxnSpPr/>
          <p:nvPr/>
        </p:nvCxnSpPr>
        <p:spPr bwMode="auto">
          <a:xfrm>
            <a:off x="3677927" y="3116784"/>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7" name="直接箭头连接符 66"/>
          <p:cNvCxnSpPr/>
          <p:nvPr/>
        </p:nvCxnSpPr>
        <p:spPr bwMode="auto">
          <a:xfrm>
            <a:off x="2763881" y="3124808"/>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8" name="直接箭头连接符 67"/>
          <p:cNvCxnSpPr/>
          <p:nvPr/>
        </p:nvCxnSpPr>
        <p:spPr bwMode="auto">
          <a:xfrm>
            <a:off x="4615345" y="3116784"/>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9" name="直接箭头连接符 68"/>
          <p:cNvCxnSpPr/>
          <p:nvPr/>
        </p:nvCxnSpPr>
        <p:spPr bwMode="auto">
          <a:xfrm>
            <a:off x="5530194" y="3124808"/>
            <a:ext cx="0" cy="27339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71" name="直接连接符 70"/>
          <p:cNvCxnSpPr/>
          <p:nvPr/>
        </p:nvCxnSpPr>
        <p:spPr bwMode="auto">
          <a:xfrm>
            <a:off x="2752947" y="3119528"/>
            <a:ext cx="92498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73" name="直接连接符 72"/>
          <p:cNvCxnSpPr/>
          <p:nvPr/>
        </p:nvCxnSpPr>
        <p:spPr bwMode="auto">
          <a:xfrm>
            <a:off x="4605214" y="3124608"/>
            <a:ext cx="92498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75" name="直接连接符 74"/>
          <p:cNvCxnSpPr>
            <a:stCxn id="20" idx="2"/>
          </p:cNvCxnSpPr>
          <p:nvPr/>
        </p:nvCxnSpPr>
        <p:spPr bwMode="auto">
          <a:xfrm flipH="1">
            <a:off x="5056825" y="2969142"/>
            <a:ext cx="1" cy="147642"/>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76" name="直接连接符 75"/>
          <p:cNvCxnSpPr/>
          <p:nvPr/>
        </p:nvCxnSpPr>
        <p:spPr bwMode="auto">
          <a:xfrm flipH="1">
            <a:off x="3210538" y="2963046"/>
            <a:ext cx="1" cy="147642"/>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80" name="矩形: 圆角 19">
            <a:extLst>
              <a:ext uri="{FF2B5EF4-FFF2-40B4-BE49-F238E27FC236}">
                <a16:creationId xmlns:a16="http://schemas.microsoft.com/office/drawing/2014/main" id="{3B42921D-59B0-4E25-95AE-999E148E4BFF}"/>
              </a:ext>
            </a:extLst>
          </p:cNvPr>
          <p:cNvSpPr/>
          <p:nvPr/>
        </p:nvSpPr>
        <p:spPr bwMode="auto">
          <a:xfrm>
            <a:off x="10058400" y="3056025"/>
            <a:ext cx="1752600" cy="3185216"/>
          </a:xfrm>
          <a:prstGeom prst="roundRect">
            <a:avLst/>
          </a:prstGeom>
          <a:solidFill>
            <a:schemeClr val="bg1">
              <a:lumMod val="85000"/>
            </a:schemeClr>
          </a:solidFill>
          <a:ln w="9525">
            <a:noFill/>
            <a:round/>
            <a:headEnd/>
            <a:tailEnd/>
          </a:ln>
        </p:spPr>
        <p:txBody>
          <a:bodyPr rtlCol="0" anchor="ctr"/>
          <a:lstStyle/>
          <a:p>
            <a:pPr algn="ctr"/>
            <a:endParaRPr lang="zh-CN" altLang="en-US" dirty="0">
              <a:latin typeface="+mn-lt"/>
              <a:ea typeface="楷体" panose="02010609060101010101" pitchFamily="49" charset="-122"/>
            </a:endParaRPr>
          </a:p>
        </p:txBody>
      </p:sp>
      <p:sp>
        <p:nvSpPr>
          <p:cNvPr id="81" name="矩形: 圆角 18">
            <a:extLst>
              <a:ext uri="{FF2B5EF4-FFF2-40B4-BE49-F238E27FC236}">
                <a16:creationId xmlns:a16="http://schemas.microsoft.com/office/drawing/2014/main" id="{AC0992A3-216A-40CF-8640-9D45DAA656E4}"/>
              </a:ext>
            </a:extLst>
          </p:cNvPr>
          <p:cNvSpPr/>
          <p:nvPr/>
        </p:nvSpPr>
        <p:spPr bwMode="auto">
          <a:xfrm>
            <a:off x="8048422" y="3048001"/>
            <a:ext cx="1705177" cy="3193240"/>
          </a:xfrm>
          <a:prstGeom prst="roundRect">
            <a:avLst/>
          </a:prstGeom>
          <a:solidFill>
            <a:schemeClr val="bg1">
              <a:lumMod val="75000"/>
            </a:schemeClr>
          </a:solidFill>
          <a:ln w="9525">
            <a:noFill/>
            <a:round/>
            <a:headEnd/>
            <a:tailEnd/>
          </a:ln>
        </p:spPr>
        <p:txBody>
          <a:bodyPr rtlCol="0" anchor="ctr"/>
          <a:lstStyle/>
          <a:p>
            <a:pPr algn="ctr"/>
            <a:endParaRPr lang="zh-CN" altLang="en-US" dirty="0">
              <a:latin typeface="+mn-lt"/>
              <a:ea typeface="楷体" panose="02010609060101010101" pitchFamily="49" charset="-122"/>
            </a:endParaRPr>
          </a:p>
        </p:txBody>
      </p:sp>
      <p:sp>
        <p:nvSpPr>
          <p:cNvPr id="82" name="矩形: 圆角 5">
            <a:extLst>
              <a:ext uri="{FF2B5EF4-FFF2-40B4-BE49-F238E27FC236}">
                <a16:creationId xmlns:a16="http://schemas.microsoft.com/office/drawing/2014/main" id="{E1AD70E5-565D-491A-ABA3-68CD5DEF68A9}"/>
              </a:ext>
            </a:extLst>
          </p:cNvPr>
          <p:cNvSpPr/>
          <p:nvPr/>
        </p:nvSpPr>
        <p:spPr bwMode="auto">
          <a:xfrm>
            <a:off x="6209714" y="3048000"/>
            <a:ext cx="1533000" cy="3193241"/>
          </a:xfrm>
          <a:prstGeom prst="roundRect">
            <a:avLst/>
          </a:prstGeom>
          <a:solidFill>
            <a:schemeClr val="bg1">
              <a:lumMod val="65000"/>
            </a:schemeClr>
          </a:solidFill>
          <a:ln w="9525">
            <a:solidFill>
              <a:schemeClr val="tx1"/>
            </a:solidFill>
            <a:round/>
            <a:headEnd/>
            <a:tailEnd/>
          </a:ln>
        </p:spPr>
        <p:txBody>
          <a:bodyPr rtlCol="0" anchor="ctr"/>
          <a:lstStyle/>
          <a:p>
            <a:pPr algn="ctr"/>
            <a:endParaRPr lang="zh-CN" altLang="en-US">
              <a:latin typeface="+mn-lt"/>
              <a:ea typeface="楷体" panose="02010609060101010101" pitchFamily="49" charset="-122"/>
            </a:endParaRPr>
          </a:p>
        </p:txBody>
      </p:sp>
      <p:sp>
        <p:nvSpPr>
          <p:cNvPr id="83" name="矩形 82">
            <a:extLst>
              <a:ext uri="{FF2B5EF4-FFF2-40B4-BE49-F238E27FC236}">
                <a16:creationId xmlns:a16="http://schemas.microsoft.com/office/drawing/2014/main" id="{8E8FA085-818B-4AFF-AEFA-E0AB4D165700}"/>
              </a:ext>
            </a:extLst>
          </p:cNvPr>
          <p:cNvSpPr/>
          <p:nvPr/>
        </p:nvSpPr>
        <p:spPr bwMode="auto">
          <a:xfrm>
            <a:off x="6324600" y="3266230"/>
            <a:ext cx="1278372" cy="628014"/>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初始</a:t>
            </a:r>
            <a:r>
              <a:rPr lang="zh-CN" altLang="en-US" b="0" dirty="0">
                <a:latin typeface="+mn-lt"/>
                <a:ea typeface="楷体" panose="02010609060101010101" pitchFamily="49" charset="-122"/>
              </a:rPr>
              <a:t>判断矩阵</a:t>
            </a:r>
          </a:p>
        </p:txBody>
      </p:sp>
      <p:sp>
        <p:nvSpPr>
          <p:cNvPr id="84" name="矩形 83">
            <a:extLst>
              <a:ext uri="{FF2B5EF4-FFF2-40B4-BE49-F238E27FC236}">
                <a16:creationId xmlns:a16="http://schemas.microsoft.com/office/drawing/2014/main" id="{A3FE0E79-CEC1-4498-B636-278140CECFD1}"/>
              </a:ext>
            </a:extLst>
          </p:cNvPr>
          <p:cNvSpPr/>
          <p:nvPr/>
        </p:nvSpPr>
        <p:spPr bwMode="auto">
          <a:xfrm>
            <a:off x="6324600" y="4122844"/>
            <a:ext cx="1273456" cy="640375"/>
          </a:xfrm>
          <a:prstGeom prst="rect">
            <a:avLst/>
          </a:prstGeom>
          <a:solidFill>
            <a:schemeClr val="bg1"/>
          </a:solidFill>
          <a:ln w="9525">
            <a:solidFill>
              <a:schemeClr val="tx1"/>
            </a:solidFill>
            <a:round/>
            <a:headEnd/>
            <a:tailEnd/>
          </a:ln>
        </p:spPr>
        <p:txBody>
          <a:bodyPr rtlCol="0" anchor="ctr"/>
          <a:lstStyle/>
          <a:p>
            <a:pPr algn="ctr"/>
            <a:r>
              <a:rPr lang="zh-CN" altLang="en-US" b="0" dirty="0">
                <a:latin typeface="+mn-lt"/>
                <a:ea typeface="楷体" panose="02010609060101010101" pitchFamily="49" charset="-122"/>
              </a:rPr>
              <a:t>检验矩阵一致性</a:t>
            </a:r>
          </a:p>
        </p:txBody>
      </p:sp>
      <p:sp>
        <p:nvSpPr>
          <p:cNvPr id="85" name="矩形 84">
            <a:extLst>
              <a:ext uri="{FF2B5EF4-FFF2-40B4-BE49-F238E27FC236}">
                <a16:creationId xmlns:a16="http://schemas.microsoft.com/office/drawing/2014/main" id="{17405748-0D8A-44D6-925B-ADCEA5118028}"/>
              </a:ext>
            </a:extLst>
          </p:cNvPr>
          <p:cNvSpPr/>
          <p:nvPr/>
        </p:nvSpPr>
        <p:spPr bwMode="auto">
          <a:xfrm>
            <a:off x="6324600" y="4991820"/>
            <a:ext cx="1273456" cy="755806"/>
          </a:xfrm>
          <a:prstGeom prst="rect">
            <a:avLst/>
          </a:prstGeom>
          <a:solidFill>
            <a:schemeClr val="bg1"/>
          </a:solidFill>
          <a:ln w="9525">
            <a:solidFill>
              <a:schemeClr val="tx1"/>
            </a:solidFill>
            <a:round/>
            <a:headEnd/>
            <a:tailEnd/>
          </a:ln>
        </p:spPr>
        <p:txBody>
          <a:bodyPr rtlCol="0" anchor="ctr"/>
          <a:lstStyle/>
          <a:p>
            <a:pPr algn="ctr"/>
            <a:r>
              <a:rPr lang="zh-CN" altLang="en-US" b="0" dirty="0">
                <a:latin typeface="+mn-lt"/>
                <a:ea typeface="楷体" panose="02010609060101010101" pitchFamily="49" charset="-122"/>
              </a:rPr>
              <a:t>计算初始权重</a:t>
            </a:r>
          </a:p>
        </p:txBody>
      </p:sp>
      <p:sp>
        <p:nvSpPr>
          <p:cNvPr id="86" name="文本框 85">
            <a:extLst>
              <a:ext uri="{FF2B5EF4-FFF2-40B4-BE49-F238E27FC236}">
                <a16:creationId xmlns:a16="http://schemas.microsoft.com/office/drawing/2014/main" id="{104B0ABC-DC33-4325-A092-435B59741911}"/>
              </a:ext>
            </a:extLst>
          </p:cNvPr>
          <p:cNvSpPr txBox="1"/>
          <p:nvPr/>
        </p:nvSpPr>
        <p:spPr>
          <a:xfrm>
            <a:off x="6246409" y="5819870"/>
            <a:ext cx="1496305" cy="400110"/>
          </a:xfrm>
          <a:prstGeom prst="rect">
            <a:avLst/>
          </a:prstGeom>
          <a:noFill/>
        </p:spPr>
        <p:txBody>
          <a:bodyPr wrap="square" rtlCol="0">
            <a:spAutoFit/>
          </a:bodyPr>
          <a:lstStyle/>
          <a:p>
            <a:r>
              <a:rPr lang="zh-CN" altLang="en-US" b="0" dirty="0">
                <a:latin typeface="+mn-lt"/>
                <a:ea typeface="楷体" panose="02010609060101010101" pitchFamily="49" charset="-122"/>
              </a:rPr>
              <a:t>层次分析法</a:t>
            </a:r>
          </a:p>
        </p:txBody>
      </p:sp>
      <p:cxnSp>
        <p:nvCxnSpPr>
          <p:cNvPr id="87" name="直接箭头连接符 86">
            <a:extLst>
              <a:ext uri="{FF2B5EF4-FFF2-40B4-BE49-F238E27FC236}">
                <a16:creationId xmlns:a16="http://schemas.microsoft.com/office/drawing/2014/main" id="{C79C957A-FA6B-4B6E-A565-6694CB540B3D}"/>
              </a:ext>
            </a:extLst>
          </p:cNvPr>
          <p:cNvCxnSpPr>
            <a:cxnSpLocks/>
            <a:stCxn id="83" idx="2"/>
            <a:endCxn id="84" idx="0"/>
          </p:cNvCxnSpPr>
          <p:nvPr/>
        </p:nvCxnSpPr>
        <p:spPr bwMode="auto">
          <a:xfrm flipH="1">
            <a:off x="6961328" y="3894244"/>
            <a:ext cx="2458" cy="228600"/>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cxnSp>
        <p:nvCxnSpPr>
          <p:cNvPr id="88" name="直接箭头连接符 87">
            <a:extLst>
              <a:ext uri="{FF2B5EF4-FFF2-40B4-BE49-F238E27FC236}">
                <a16:creationId xmlns:a16="http://schemas.microsoft.com/office/drawing/2014/main" id="{C3ED1D32-F69B-4F13-8CA8-17484A9E0890}"/>
              </a:ext>
            </a:extLst>
          </p:cNvPr>
          <p:cNvCxnSpPr>
            <a:cxnSpLocks/>
            <a:stCxn id="84" idx="2"/>
            <a:endCxn id="85" idx="0"/>
          </p:cNvCxnSpPr>
          <p:nvPr/>
        </p:nvCxnSpPr>
        <p:spPr bwMode="auto">
          <a:xfrm>
            <a:off x="6961328" y="4763219"/>
            <a:ext cx="0" cy="228601"/>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sp>
        <p:nvSpPr>
          <p:cNvPr id="89" name="箭头: 右 27">
            <a:extLst>
              <a:ext uri="{FF2B5EF4-FFF2-40B4-BE49-F238E27FC236}">
                <a16:creationId xmlns:a16="http://schemas.microsoft.com/office/drawing/2014/main" id="{835DA66A-8124-4239-8CEA-E6735E4C15F6}"/>
              </a:ext>
            </a:extLst>
          </p:cNvPr>
          <p:cNvSpPr/>
          <p:nvPr/>
        </p:nvSpPr>
        <p:spPr bwMode="auto">
          <a:xfrm>
            <a:off x="9759248" y="4516542"/>
            <a:ext cx="328648" cy="432856"/>
          </a:xfrm>
          <a:prstGeom prst="rightArrow">
            <a:avLst/>
          </a:prstGeom>
          <a:solidFill>
            <a:srgbClr val="FF0000"/>
          </a:solidFill>
          <a:ln w="9525">
            <a:noFill/>
            <a:round/>
            <a:headEnd/>
            <a:tailEnd/>
          </a:ln>
        </p:spPr>
        <p:txBody>
          <a:bodyPr rtlCol="0" anchor="ctr"/>
          <a:lstStyle/>
          <a:p>
            <a:pPr algn="ctr"/>
            <a:endParaRPr lang="zh-CN" altLang="en-US">
              <a:latin typeface="+mn-lt"/>
              <a:ea typeface="楷体" panose="02010609060101010101" pitchFamily="49" charset="-122"/>
            </a:endParaRPr>
          </a:p>
        </p:txBody>
      </p:sp>
      <p:sp>
        <p:nvSpPr>
          <p:cNvPr id="90" name="箭头: 右 28">
            <a:extLst>
              <a:ext uri="{FF2B5EF4-FFF2-40B4-BE49-F238E27FC236}">
                <a16:creationId xmlns:a16="http://schemas.microsoft.com/office/drawing/2014/main" id="{6156B3D4-14A7-40FA-BC58-C1263D258558}"/>
              </a:ext>
            </a:extLst>
          </p:cNvPr>
          <p:cNvSpPr/>
          <p:nvPr/>
        </p:nvSpPr>
        <p:spPr bwMode="auto">
          <a:xfrm>
            <a:off x="7735726" y="4516542"/>
            <a:ext cx="309872" cy="432856"/>
          </a:xfrm>
          <a:prstGeom prst="rightArrow">
            <a:avLst/>
          </a:prstGeom>
          <a:solidFill>
            <a:srgbClr val="FF0000"/>
          </a:solidFill>
          <a:ln w="9525">
            <a:noFill/>
            <a:round/>
            <a:headEnd/>
            <a:tailEnd/>
          </a:ln>
        </p:spPr>
        <p:txBody>
          <a:bodyPr rtlCol="0" anchor="ctr"/>
          <a:lstStyle/>
          <a:p>
            <a:pPr algn="ctr"/>
            <a:endParaRPr lang="zh-CN" altLang="en-US">
              <a:latin typeface="+mn-lt"/>
              <a:ea typeface="楷体" panose="02010609060101010101" pitchFamily="49" charset="-122"/>
            </a:endParaRPr>
          </a:p>
        </p:txBody>
      </p:sp>
      <p:sp>
        <p:nvSpPr>
          <p:cNvPr id="91" name="矩形 90">
            <a:extLst>
              <a:ext uri="{FF2B5EF4-FFF2-40B4-BE49-F238E27FC236}">
                <a16:creationId xmlns:a16="http://schemas.microsoft.com/office/drawing/2014/main" id="{B5CAE126-8CCA-4A22-8C82-3FE9FD18B311}"/>
              </a:ext>
            </a:extLst>
          </p:cNvPr>
          <p:cNvSpPr/>
          <p:nvPr/>
        </p:nvSpPr>
        <p:spPr bwMode="auto">
          <a:xfrm>
            <a:off x="8153400" y="3266230"/>
            <a:ext cx="1467388" cy="628014"/>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计算决策指标属性值</a:t>
            </a:r>
            <a:endParaRPr lang="zh-CN" altLang="en-US" b="0" dirty="0">
              <a:latin typeface="+mn-lt"/>
              <a:ea typeface="楷体" panose="02010609060101010101" pitchFamily="49" charset="-122"/>
            </a:endParaRPr>
          </a:p>
        </p:txBody>
      </p:sp>
      <p:sp>
        <p:nvSpPr>
          <p:cNvPr id="92" name="矩形 91">
            <a:extLst>
              <a:ext uri="{FF2B5EF4-FFF2-40B4-BE49-F238E27FC236}">
                <a16:creationId xmlns:a16="http://schemas.microsoft.com/office/drawing/2014/main" id="{A8E79CEC-428A-411A-8385-60EB6DC165E2}"/>
              </a:ext>
            </a:extLst>
          </p:cNvPr>
          <p:cNvSpPr/>
          <p:nvPr/>
        </p:nvSpPr>
        <p:spPr bwMode="auto">
          <a:xfrm>
            <a:off x="8153400" y="4122844"/>
            <a:ext cx="1467388" cy="640375"/>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指标标准化处理</a:t>
            </a:r>
            <a:endParaRPr lang="en-US" altLang="zh-CN" b="0" dirty="0">
              <a:latin typeface="+mn-lt"/>
              <a:ea typeface="楷体" panose="02010609060101010101" pitchFamily="49" charset="-122"/>
            </a:endParaRPr>
          </a:p>
        </p:txBody>
      </p:sp>
      <p:sp>
        <p:nvSpPr>
          <p:cNvPr id="93" name="文本框 92">
            <a:extLst>
              <a:ext uri="{FF2B5EF4-FFF2-40B4-BE49-F238E27FC236}">
                <a16:creationId xmlns:a16="http://schemas.microsoft.com/office/drawing/2014/main" id="{69CCE696-9A95-4193-958E-6BE7915C770E}"/>
              </a:ext>
            </a:extLst>
          </p:cNvPr>
          <p:cNvSpPr txBox="1"/>
          <p:nvPr/>
        </p:nvSpPr>
        <p:spPr>
          <a:xfrm>
            <a:off x="8048422" y="5808551"/>
            <a:ext cx="1794478" cy="400110"/>
          </a:xfrm>
          <a:prstGeom prst="rect">
            <a:avLst/>
          </a:prstGeom>
          <a:noFill/>
        </p:spPr>
        <p:txBody>
          <a:bodyPr wrap="square" rtlCol="0">
            <a:spAutoFit/>
          </a:bodyPr>
          <a:lstStyle/>
          <a:p>
            <a:r>
              <a:rPr lang="zh-CN" altLang="en-US" b="0" dirty="0">
                <a:latin typeface="+mn-lt"/>
                <a:ea typeface="楷体" panose="02010609060101010101" pitchFamily="49" charset="-122"/>
              </a:rPr>
              <a:t>建立决策矩阵</a:t>
            </a:r>
          </a:p>
        </p:txBody>
      </p:sp>
      <p:cxnSp>
        <p:nvCxnSpPr>
          <p:cNvPr id="94" name="直接箭头连接符 93">
            <a:extLst>
              <a:ext uri="{FF2B5EF4-FFF2-40B4-BE49-F238E27FC236}">
                <a16:creationId xmlns:a16="http://schemas.microsoft.com/office/drawing/2014/main" id="{F0E3FCF2-4F1C-49A8-A85F-643DBDC0EE08}"/>
              </a:ext>
            </a:extLst>
          </p:cNvPr>
          <p:cNvCxnSpPr>
            <a:cxnSpLocks/>
            <a:stCxn id="91" idx="2"/>
            <a:endCxn id="92" idx="0"/>
          </p:cNvCxnSpPr>
          <p:nvPr/>
        </p:nvCxnSpPr>
        <p:spPr bwMode="auto">
          <a:xfrm>
            <a:off x="8887094" y="3894244"/>
            <a:ext cx="0" cy="228600"/>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sp>
        <p:nvSpPr>
          <p:cNvPr id="95" name="矩形 94">
            <a:extLst>
              <a:ext uri="{FF2B5EF4-FFF2-40B4-BE49-F238E27FC236}">
                <a16:creationId xmlns:a16="http://schemas.microsoft.com/office/drawing/2014/main" id="{A1F5E800-90E5-4085-8225-1EF5D5B76A74}"/>
              </a:ext>
            </a:extLst>
          </p:cNvPr>
          <p:cNvSpPr/>
          <p:nvPr/>
        </p:nvSpPr>
        <p:spPr bwMode="auto">
          <a:xfrm>
            <a:off x="10210800" y="4122844"/>
            <a:ext cx="1468705" cy="640375"/>
          </a:xfrm>
          <a:prstGeom prst="rect">
            <a:avLst/>
          </a:prstGeom>
          <a:solidFill>
            <a:schemeClr val="bg1"/>
          </a:solidFill>
          <a:ln w="9525">
            <a:solidFill>
              <a:schemeClr val="tx1"/>
            </a:solidFill>
            <a:round/>
            <a:headEnd/>
            <a:tailEnd/>
          </a:ln>
        </p:spPr>
        <p:txBody>
          <a:bodyPr rtlCol="0" anchor="ctr"/>
          <a:lstStyle/>
          <a:p>
            <a:pPr algn="ctr"/>
            <a:r>
              <a:rPr lang="zh-CN" altLang="en-US" b="0" dirty="0">
                <a:latin typeface="+mn-lt"/>
                <a:ea typeface="楷体" panose="02010609060101010101" pitchFamily="49" charset="-122"/>
              </a:rPr>
              <a:t>计算正负理想解</a:t>
            </a:r>
          </a:p>
        </p:txBody>
      </p:sp>
      <p:sp>
        <p:nvSpPr>
          <p:cNvPr id="96" name="矩形 95">
            <a:extLst>
              <a:ext uri="{FF2B5EF4-FFF2-40B4-BE49-F238E27FC236}">
                <a16:creationId xmlns:a16="http://schemas.microsoft.com/office/drawing/2014/main" id="{44CC265D-6101-401B-BE65-733FFF9C164C}"/>
              </a:ext>
            </a:extLst>
          </p:cNvPr>
          <p:cNvSpPr/>
          <p:nvPr/>
        </p:nvSpPr>
        <p:spPr bwMode="auto">
          <a:xfrm>
            <a:off x="10210800" y="4991819"/>
            <a:ext cx="1468705" cy="711401"/>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计算贴近度</a:t>
            </a:r>
            <a:r>
              <a:rPr lang="en-US" altLang="zh-CN" b="0" dirty="0">
                <a:latin typeface="+mn-lt"/>
                <a:ea typeface="楷体" panose="02010609060101010101" pitchFamily="49" charset="-122"/>
              </a:rPr>
              <a:t>,</a:t>
            </a:r>
            <a:r>
              <a:rPr lang="zh-CN" altLang="en-US" b="0" dirty="0" smtClean="0">
                <a:latin typeface="+mn-lt"/>
                <a:ea typeface="楷体" panose="02010609060101010101" pitchFamily="49" charset="-122"/>
              </a:rPr>
              <a:t>方案优选</a:t>
            </a:r>
            <a:endParaRPr lang="zh-CN" altLang="en-US" b="0" dirty="0">
              <a:latin typeface="+mn-lt"/>
              <a:ea typeface="楷体" panose="02010609060101010101" pitchFamily="49" charset="-122"/>
            </a:endParaRPr>
          </a:p>
        </p:txBody>
      </p:sp>
      <p:sp>
        <p:nvSpPr>
          <p:cNvPr id="97" name="文本框 96">
            <a:extLst>
              <a:ext uri="{FF2B5EF4-FFF2-40B4-BE49-F238E27FC236}">
                <a16:creationId xmlns:a16="http://schemas.microsoft.com/office/drawing/2014/main" id="{F1ACD935-B39E-40D0-9391-2D0C95580177}"/>
              </a:ext>
            </a:extLst>
          </p:cNvPr>
          <p:cNvSpPr txBox="1"/>
          <p:nvPr/>
        </p:nvSpPr>
        <p:spPr>
          <a:xfrm>
            <a:off x="10363200" y="5778324"/>
            <a:ext cx="1447800" cy="400110"/>
          </a:xfrm>
          <a:prstGeom prst="rect">
            <a:avLst/>
          </a:prstGeom>
          <a:noFill/>
        </p:spPr>
        <p:txBody>
          <a:bodyPr wrap="square" rtlCol="0">
            <a:spAutoFit/>
          </a:bodyPr>
          <a:lstStyle/>
          <a:p>
            <a:r>
              <a:rPr lang="en-US" altLang="zh-CN" b="0" dirty="0">
                <a:latin typeface="+mn-lt"/>
                <a:ea typeface="楷体" panose="02010609060101010101" pitchFamily="49" charset="-122"/>
              </a:rPr>
              <a:t>TOPSIS</a:t>
            </a:r>
            <a:r>
              <a:rPr lang="zh-CN" altLang="en-US" b="0" dirty="0">
                <a:latin typeface="+mn-lt"/>
                <a:ea typeface="楷体" panose="02010609060101010101" pitchFamily="49" charset="-122"/>
              </a:rPr>
              <a:t>法</a:t>
            </a:r>
          </a:p>
        </p:txBody>
      </p:sp>
      <p:cxnSp>
        <p:nvCxnSpPr>
          <p:cNvPr id="98" name="直接箭头连接符 97">
            <a:extLst>
              <a:ext uri="{FF2B5EF4-FFF2-40B4-BE49-F238E27FC236}">
                <a16:creationId xmlns:a16="http://schemas.microsoft.com/office/drawing/2014/main" id="{E94F0635-DB8E-4ED8-BF5A-B3A1F914B73F}"/>
              </a:ext>
            </a:extLst>
          </p:cNvPr>
          <p:cNvCxnSpPr>
            <a:cxnSpLocks/>
            <a:stCxn id="95" idx="2"/>
            <a:endCxn id="96" idx="0"/>
          </p:cNvCxnSpPr>
          <p:nvPr/>
        </p:nvCxnSpPr>
        <p:spPr bwMode="auto">
          <a:xfrm>
            <a:off x="10945153" y="4763219"/>
            <a:ext cx="0" cy="228600"/>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sp>
        <p:nvSpPr>
          <p:cNvPr id="99" name="矩形 98">
            <a:extLst>
              <a:ext uri="{FF2B5EF4-FFF2-40B4-BE49-F238E27FC236}">
                <a16:creationId xmlns:a16="http://schemas.microsoft.com/office/drawing/2014/main" id="{A8E79CEC-428A-411A-8385-60EB6DC165E2}"/>
              </a:ext>
            </a:extLst>
          </p:cNvPr>
          <p:cNvSpPr/>
          <p:nvPr/>
        </p:nvSpPr>
        <p:spPr bwMode="auto">
          <a:xfrm>
            <a:off x="8153400" y="4991819"/>
            <a:ext cx="1467388" cy="746677"/>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决策矩阵</a:t>
            </a:r>
            <a:endParaRPr lang="en-US" altLang="zh-CN" b="0" dirty="0">
              <a:latin typeface="+mn-lt"/>
              <a:ea typeface="楷体" panose="02010609060101010101" pitchFamily="49" charset="-122"/>
            </a:endParaRPr>
          </a:p>
        </p:txBody>
      </p:sp>
      <p:cxnSp>
        <p:nvCxnSpPr>
          <p:cNvPr id="100" name="直接箭头连接符 99">
            <a:extLst>
              <a:ext uri="{FF2B5EF4-FFF2-40B4-BE49-F238E27FC236}">
                <a16:creationId xmlns:a16="http://schemas.microsoft.com/office/drawing/2014/main" id="{F0E3FCF2-4F1C-49A8-A85F-643DBDC0EE08}"/>
              </a:ext>
            </a:extLst>
          </p:cNvPr>
          <p:cNvCxnSpPr>
            <a:cxnSpLocks/>
            <a:stCxn id="92" idx="2"/>
            <a:endCxn id="99" idx="0"/>
          </p:cNvCxnSpPr>
          <p:nvPr/>
        </p:nvCxnSpPr>
        <p:spPr bwMode="auto">
          <a:xfrm>
            <a:off x="8887094" y="4763219"/>
            <a:ext cx="0" cy="228600"/>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sp>
        <p:nvSpPr>
          <p:cNvPr id="101" name="矩形 100">
            <a:extLst>
              <a:ext uri="{FF2B5EF4-FFF2-40B4-BE49-F238E27FC236}">
                <a16:creationId xmlns:a16="http://schemas.microsoft.com/office/drawing/2014/main" id="{A1F5E800-90E5-4085-8225-1EF5D5B76A74}"/>
              </a:ext>
            </a:extLst>
          </p:cNvPr>
          <p:cNvSpPr/>
          <p:nvPr/>
        </p:nvSpPr>
        <p:spPr bwMode="auto">
          <a:xfrm>
            <a:off x="10210800" y="3266230"/>
            <a:ext cx="1468705" cy="628014"/>
          </a:xfrm>
          <a:prstGeom prst="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决策矩阵赋权</a:t>
            </a:r>
            <a:endParaRPr lang="zh-CN" altLang="en-US" b="0" dirty="0">
              <a:latin typeface="+mn-lt"/>
              <a:ea typeface="楷体" panose="02010609060101010101" pitchFamily="49" charset="-122"/>
            </a:endParaRPr>
          </a:p>
        </p:txBody>
      </p:sp>
      <p:cxnSp>
        <p:nvCxnSpPr>
          <p:cNvPr id="102" name="直接箭头连接符 101">
            <a:extLst>
              <a:ext uri="{FF2B5EF4-FFF2-40B4-BE49-F238E27FC236}">
                <a16:creationId xmlns:a16="http://schemas.microsoft.com/office/drawing/2014/main" id="{E94F0635-DB8E-4ED8-BF5A-B3A1F914B73F}"/>
              </a:ext>
            </a:extLst>
          </p:cNvPr>
          <p:cNvCxnSpPr>
            <a:cxnSpLocks/>
            <a:stCxn id="101" idx="2"/>
            <a:endCxn id="95" idx="0"/>
          </p:cNvCxnSpPr>
          <p:nvPr/>
        </p:nvCxnSpPr>
        <p:spPr bwMode="auto">
          <a:xfrm>
            <a:off x="10945153" y="3894244"/>
            <a:ext cx="0" cy="228600"/>
          </a:xfrm>
          <a:prstGeom prst="straightConnector1">
            <a:avLst/>
          </a:prstGeom>
          <a:gradFill rotWithShape="0">
            <a:gsLst>
              <a:gs pos="0">
                <a:schemeClr val="hlink"/>
              </a:gs>
              <a:gs pos="50000">
                <a:srgbClr val="FFFFFF"/>
              </a:gs>
              <a:gs pos="100000">
                <a:schemeClr val="hlink"/>
              </a:gs>
            </a:gsLst>
            <a:lin ang="5400000" scaled="1"/>
          </a:gradFill>
          <a:ln w="9525" cap="flat" cmpd="sng" algn="ctr">
            <a:solidFill>
              <a:schemeClr val="tx1"/>
            </a:solidFill>
            <a:prstDash val="solid"/>
            <a:round/>
            <a:headEnd type="none" w="med" len="med"/>
            <a:tailEnd type="triangle"/>
          </a:ln>
          <a:effectLst/>
        </p:spPr>
      </p:cxnSp>
      <p:sp>
        <p:nvSpPr>
          <p:cNvPr id="103" name="矩形 102">
            <a:extLst>
              <a:ext uri="{FF2B5EF4-FFF2-40B4-BE49-F238E27FC236}">
                <a16:creationId xmlns:a16="http://schemas.microsoft.com/office/drawing/2014/main" id="{AB2E7D55-F2A8-4D2A-9FFE-322E66F736FC}"/>
              </a:ext>
            </a:extLst>
          </p:cNvPr>
          <p:cNvSpPr/>
          <p:nvPr/>
        </p:nvSpPr>
        <p:spPr>
          <a:xfrm>
            <a:off x="6139715" y="1618902"/>
            <a:ext cx="5894923" cy="1323439"/>
          </a:xfrm>
          <a:prstGeom prst="rect">
            <a:avLst/>
          </a:prstGeom>
          <a:noFill/>
        </p:spPr>
        <p:txBody>
          <a:bodyPr wrap="square">
            <a:spAutoFit/>
          </a:bodyPr>
          <a:lstStyle/>
          <a:p>
            <a:r>
              <a:rPr lang="en-US" altLang="zh-CN" b="0" dirty="0" smtClean="0">
                <a:solidFill>
                  <a:srgbClr val="404040"/>
                </a:solidFill>
                <a:latin typeface="楷体" panose="02010609060101010101" pitchFamily="49" charset="-122"/>
                <a:ea typeface="楷体" panose="02010609060101010101" pitchFamily="49" charset="-122"/>
              </a:rPr>
              <a:t>1</a:t>
            </a:r>
            <a:r>
              <a:rPr lang="zh-CN" altLang="en-US" b="0" dirty="0" smtClean="0">
                <a:solidFill>
                  <a:srgbClr val="404040"/>
                </a:solidFill>
                <a:latin typeface="楷体" panose="02010609060101010101" pitchFamily="49" charset="-122"/>
                <a:ea typeface="楷体" panose="02010609060101010101" pitchFamily="49" charset="-122"/>
              </a:rPr>
              <a:t>）采用</a:t>
            </a:r>
            <a:r>
              <a:rPr lang="zh-CN" altLang="zh-CN" b="0" dirty="0">
                <a:solidFill>
                  <a:srgbClr val="FF0000"/>
                </a:solidFill>
                <a:latin typeface="楷体" panose="02010609060101010101" pitchFamily="49" charset="-122"/>
                <a:ea typeface="楷体" panose="02010609060101010101" pitchFamily="49" charset="-122"/>
              </a:rPr>
              <a:t>层次分析法</a:t>
            </a:r>
            <a:r>
              <a:rPr lang="zh-CN" altLang="en-US" b="0" dirty="0">
                <a:solidFill>
                  <a:srgbClr val="404040"/>
                </a:solidFill>
                <a:latin typeface="楷体" panose="02010609060101010101" pitchFamily="49" charset="-122"/>
                <a:ea typeface="楷体" panose="02010609060101010101" pitchFamily="49" charset="-122"/>
              </a:rPr>
              <a:t>进行评价</a:t>
            </a:r>
            <a:r>
              <a:rPr lang="zh-CN" altLang="zh-CN" b="0" dirty="0">
                <a:solidFill>
                  <a:srgbClr val="404040"/>
                </a:solidFill>
                <a:latin typeface="楷体" panose="02010609060101010101" pitchFamily="49" charset="-122"/>
                <a:ea typeface="楷体" panose="02010609060101010101" pitchFamily="49" charset="-122"/>
              </a:rPr>
              <a:t>指标赋权</a:t>
            </a:r>
            <a:r>
              <a:rPr lang="zh-CN" altLang="en-US" b="0" dirty="0" smtClean="0">
                <a:solidFill>
                  <a:srgbClr val="404040"/>
                </a:solidFill>
                <a:latin typeface="楷体" panose="02010609060101010101" pitchFamily="49" charset="-122"/>
                <a:ea typeface="楷体" panose="02010609060101010101" pitchFamily="49" charset="-122"/>
              </a:rPr>
              <a:t>；</a:t>
            </a:r>
            <a:endParaRPr lang="en-US" altLang="zh-CN" b="0" dirty="0" smtClean="0">
              <a:solidFill>
                <a:srgbClr val="404040"/>
              </a:solidFill>
              <a:latin typeface="楷体" panose="02010609060101010101" pitchFamily="49" charset="-122"/>
              <a:ea typeface="楷体" panose="02010609060101010101" pitchFamily="49" charset="-122"/>
            </a:endParaRPr>
          </a:p>
          <a:p>
            <a:r>
              <a:rPr lang="en-US" altLang="zh-CN" b="0" dirty="0" smtClean="0">
                <a:solidFill>
                  <a:srgbClr val="404040"/>
                </a:solidFill>
                <a:latin typeface="楷体" panose="02010609060101010101" pitchFamily="49" charset="-122"/>
                <a:ea typeface="楷体" panose="02010609060101010101" pitchFamily="49" charset="-122"/>
              </a:rPr>
              <a:t>2</a:t>
            </a:r>
            <a:r>
              <a:rPr lang="zh-CN" altLang="en-US" b="0" dirty="0" smtClean="0">
                <a:solidFill>
                  <a:srgbClr val="404040"/>
                </a:solidFill>
                <a:latin typeface="楷体" panose="02010609060101010101" pitchFamily="49" charset="-122"/>
                <a:ea typeface="楷体" panose="02010609060101010101" pitchFamily="49" charset="-122"/>
              </a:rPr>
              <a:t>）计算</a:t>
            </a:r>
            <a:r>
              <a:rPr lang="zh-CN" altLang="en-US" b="0" dirty="0">
                <a:solidFill>
                  <a:srgbClr val="404040"/>
                </a:solidFill>
                <a:latin typeface="楷体" panose="02010609060101010101" pitchFamily="49" charset="-122"/>
                <a:ea typeface="楷体" panose="02010609060101010101" pitchFamily="49" charset="-122"/>
              </a:rPr>
              <a:t>各决策指标的属性值</a:t>
            </a:r>
            <a:r>
              <a:rPr lang="zh-CN" altLang="en-US" b="0" dirty="0" smtClean="0">
                <a:solidFill>
                  <a:srgbClr val="404040"/>
                </a:solidFill>
                <a:latin typeface="楷体" panose="02010609060101010101" pitchFamily="49" charset="-122"/>
                <a:ea typeface="楷体" panose="02010609060101010101" pitchFamily="49" charset="-122"/>
              </a:rPr>
              <a:t>，并进行</a:t>
            </a:r>
            <a:r>
              <a:rPr lang="zh-CN" altLang="en-US" b="0" dirty="0">
                <a:solidFill>
                  <a:srgbClr val="404040"/>
                </a:solidFill>
                <a:latin typeface="楷体" panose="02010609060101010101" pitchFamily="49" charset="-122"/>
                <a:ea typeface="楷体" panose="02010609060101010101" pitchFamily="49" charset="-122"/>
              </a:rPr>
              <a:t>指标正向化处理，并通过归一化处理建立</a:t>
            </a:r>
            <a:r>
              <a:rPr lang="zh-CN" altLang="en-US" b="0" dirty="0">
                <a:solidFill>
                  <a:srgbClr val="FF0000"/>
                </a:solidFill>
                <a:latin typeface="楷体" panose="02010609060101010101" pitchFamily="49" charset="-122"/>
                <a:ea typeface="楷体" panose="02010609060101010101" pitchFamily="49" charset="-122"/>
              </a:rPr>
              <a:t>标准决策矩阵</a:t>
            </a:r>
            <a:r>
              <a:rPr lang="zh-CN" altLang="en-US" b="0" dirty="0" smtClean="0">
                <a:solidFill>
                  <a:srgbClr val="404040"/>
                </a:solidFill>
                <a:latin typeface="楷体" panose="02010609060101010101" pitchFamily="49" charset="-122"/>
                <a:ea typeface="楷体" panose="02010609060101010101" pitchFamily="49" charset="-122"/>
              </a:rPr>
              <a:t>；</a:t>
            </a:r>
            <a:endParaRPr lang="en-US" altLang="zh-CN" b="0" dirty="0" smtClean="0">
              <a:solidFill>
                <a:srgbClr val="404040"/>
              </a:solidFill>
              <a:latin typeface="楷体" panose="02010609060101010101" pitchFamily="49" charset="-122"/>
              <a:ea typeface="楷体" panose="02010609060101010101" pitchFamily="49" charset="-122"/>
            </a:endParaRPr>
          </a:p>
          <a:p>
            <a:r>
              <a:rPr lang="en-US" altLang="zh-CN" b="0" dirty="0" smtClean="0">
                <a:solidFill>
                  <a:srgbClr val="404040"/>
                </a:solidFill>
                <a:latin typeface="楷体" panose="02010609060101010101" pitchFamily="49" charset="-122"/>
                <a:ea typeface="楷体" panose="02010609060101010101" pitchFamily="49" charset="-122"/>
              </a:rPr>
              <a:t>3</a:t>
            </a:r>
            <a:r>
              <a:rPr lang="zh-CN" altLang="en-US" b="0" dirty="0" smtClean="0">
                <a:solidFill>
                  <a:srgbClr val="404040"/>
                </a:solidFill>
                <a:latin typeface="楷体" panose="02010609060101010101" pitchFamily="49" charset="-122"/>
                <a:ea typeface="楷体" panose="02010609060101010101" pitchFamily="49" charset="-122"/>
              </a:rPr>
              <a:t>）</a:t>
            </a:r>
            <a:r>
              <a:rPr lang="zh-CN" altLang="zh-CN" b="0" dirty="0" smtClean="0">
                <a:solidFill>
                  <a:srgbClr val="404040"/>
                </a:solidFill>
                <a:latin typeface="楷体" panose="02010609060101010101" pitchFamily="49" charset="-122"/>
                <a:ea typeface="楷体" panose="02010609060101010101" pitchFamily="49" charset="-122"/>
              </a:rPr>
              <a:t>采用</a:t>
            </a:r>
            <a:r>
              <a:rPr lang="en-US" altLang="zh-CN" b="0" dirty="0">
                <a:solidFill>
                  <a:srgbClr val="FF0000"/>
                </a:solidFill>
                <a:latin typeface="+mn-lt"/>
                <a:ea typeface="楷体" panose="02010609060101010101" pitchFamily="49" charset="-122"/>
              </a:rPr>
              <a:t>TOPSIS</a:t>
            </a:r>
            <a:r>
              <a:rPr lang="zh-CN" altLang="zh-CN" b="0" dirty="0">
                <a:solidFill>
                  <a:srgbClr val="FF0000"/>
                </a:solidFill>
                <a:latin typeface="+mn-lt"/>
                <a:ea typeface="楷体" panose="02010609060101010101" pitchFamily="49" charset="-122"/>
              </a:rPr>
              <a:t>法</a:t>
            </a:r>
            <a:r>
              <a:rPr lang="zh-CN" altLang="zh-CN" b="0" dirty="0" smtClean="0">
                <a:solidFill>
                  <a:srgbClr val="404040"/>
                </a:solidFill>
                <a:latin typeface="楷体" panose="02010609060101010101" pitchFamily="49" charset="-122"/>
                <a:ea typeface="楷体" panose="02010609060101010101" pitchFamily="49" charset="-122"/>
              </a:rPr>
              <a:t>计算</a:t>
            </a:r>
            <a:r>
              <a:rPr lang="zh-CN" altLang="en-US" b="0" dirty="0" smtClean="0">
                <a:solidFill>
                  <a:srgbClr val="404040"/>
                </a:solidFill>
                <a:latin typeface="楷体" panose="02010609060101010101" pitchFamily="49" charset="-122"/>
                <a:ea typeface="楷体" panose="02010609060101010101" pitchFamily="49" charset="-122"/>
              </a:rPr>
              <a:t>贴近度，</a:t>
            </a:r>
            <a:r>
              <a:rPr lang="zh-CN" altLang="zh-CN" b="0" dirty="0" smtClean="0">
                <a:solidFill>
                  <a:srgbClr val="404040"/>
                </a:solidFill>
                <a:latin typeface="楷体" panose="02010609060101010101" pitchFamily="49" charset="-122"/>
                <a:ea typeface="楷体" panose="02010609060101010101" pitchFamily="49" charset="-122"/>
              </a:rPr>
              <a:t>并</a:t>
            </a:r>
            <a:r>
              <a:rPr lang="zh-CN" altLang="zh-CN" b="0" dirty="0">
                <a:solidFill>
                  <a:srgbClr val="404040"/>
                </a:solidFill>
                <a:latin typeface="楷体" panose="02010609060101010101" pitchFamily="49" charset="-122"/>
                <a:ea typeface="楷体" panose="02010609060101010101" pitchFamily="49" charset="-122"/>
              </a:rPr>
              <a:t>实现方案排序</a:t>
            </a:r>
            <a:r>
              <a:rPr lang="zh-CN" altLang="en-US" b="0" dirty="0">
                <a:solidFill>
                  <a:srgbClr val="404040"/>
                </a:solidFill>
                <a:latin typeface="楷体" panose="02010609060101010101" pitchFamily="49" charset="-122"/>
                <a:ea typeface="楷体" panose="02010609060101010101" pitchFamily="49" charset="-122"/>
              </a:rPr>
              <a:t>。</a:t>
            </a:r>
          </a:p>
        </p:txBody>
      </p:sp>
      <p:sp>
        <p:nvSpPr>
          <p:cNvPr id="139" name="文本框 138"/>
          <p:cNvSpPr txBox="1"/>
          <p:nvPr/>
        </p:nvSpPr>
        <p:spPr>
          <a:xfrm>
            <a:off x="440373" y="5361832"/>
            <a:ext cx="5479401" cy="1200329"/>
          </a:xfrm>
          <a:prstGeom prst="rect">
            <a:avLst/>
          </a:prstGeom>
          <a:noFill/>
        </p:spPr>
        <p:txBody>
          <a:bodyPr wrap="square" rtlCol="0">
            <a:spAutoFit/>
          </a:bodyPr>
          <a:lstStyle/>
          <a:p>
            <a:r>
              <a:rPr lang="zh-CN" altLang="en-US" sz="2400" dirty="0" smtClean="0">
                <a:latin typeface="楷体" panose="02010609060101010101" pitchFamily="49" charset="-122"/>
                <a:ea typeface="楷体" panose="02010609060101010101" pitchFamily="49" charset="-122"/>
              </a:rPr>
              <a:t>基于上述决策体系，</a:t>
            </a:r>
            <a:r>
              <a:rPr lang="zh-CN" altLang="en-US" sz="2400" dirty="0" smtClean="0">
                <a:solidFill>
                  <a:srgbClr val="FF0000"/>
                </a:solidFill>
                <a:latin typeface="楷体" panose="02010609060101010101" pitchFamily="49" charset="-122"/>
                <a:ea typeface="楷体" panose="02010609060101010101" pitchFamily="49" charset="-122"/>
              </a:rPr>
              <a:t>以成本投资、运输风险以及运输历时</a:t>
            </a:r>
            <a:r>
              <a:rPr lang="zh-CN" altLang="en-US" sz="2400" dirty="0" smtClean="0">
                <a:latin typeface="楷体" panose="02010609060101010101" pitchFamily="49" charset="-122"/>
                <a:ea typeface="楷体" panose="02010609060101010101" pitchFamily="49" charset="-122"/>
              </a:rPr>
              <a:t>为决策目标，建立外来物资运输方案</a:t>
            </a:r>
            <a:r>
              <a:rPr lang="zh-CN" altLang="en-US" sz="2400" dirty="0" smtClean="0">
                <a:solidFill>
                  <a:srgbClr val="FF0000"/>
                </a:solidFill>
                <a:latin typeface="楷体" panose="02010609060101010101" pitchFamily="49" charset="-122"/>
                <a:ea typeface="楷体" panose="02010609060101010101" pitchFamily="49" charset="-122"/>
              </a:rPr>
              <a:t>多目标决策模型。</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42"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6243618" y="1053063"/>
            <a:ext cx="2595582"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smtClean="0"/>
              <a:t>决策模型求解：</a:t>
            </a:r>
            <a:endParaRPr lang="zh-CN" altLang="en-US" dirty="0"/>
          </a:p>
        </p:txBody>
      </p:sp>
      <p:cxnSp>
        <p:nvCxnSpPr>
          <p:cNvPr id="143" name="直接连接符 142"/>
          <p:cNvCxnSpPr/>
          <p:nvPr/>
        </p:nvCxnSpPr>
        <p:spPr bwMode="auto">
          <a:xfrm>
            <a:off x="6096000" y="960544"/>
            <a:ext cx="0" cy="58674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44" name="灯片编号占位符 143"/>
          <p:cNvSpPr>
            <a:spLocks noGrp="1"/>
          </p:cNvSpPr>
          <p:nvPr>
            <p:ph type="sldNum" sz="quarter" idx="10"/>
          </p:nvPr>
        </p:nvSpPr>
        <p:spPr/>
        <p:txBody>
          <a:bodyPr/>
          <a:lstStyle/>
          <a:p>
            <a:fld id="{6F42FFB2-4EF5-4478-B682-9BF6E88FFDD2}" type="slidenum">
              <a:rPr lang="zh-CN" altLang="en-US" smtClean="0"/>
              <a:t>15</a:t>
            </a:fld>
            <a:endParaRPr lang="zh-CN" altLang="en-US"/>
          </a:p>
        </p:txBody>
      </p:sp>
    </p:spTree>
    <p:custDataLst>
      <p:tags r:id="rId1"/>
    </p:custDataLst>
    <p:extLst>
      <p:ext uri="{BB962C8B-B14F-4D97-AF65-F5344CB8AC3E}">
        <p14:creationId xmlns:p14="http://schemas.microsoft.com/office/powerpoint/2010/main" val="4147407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childTnLst>
                                </p:cTn>
                              </p:par>
                              <p:par>
                                <p:cTn id="47" presetID="10" presetClass="entr" presetSubtype="0" fill="hold"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500"/>
                                        <p:tgtEl>
                                          <p:spTgt spid="9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par>
                                <p:cTn id="65" presetID="10" presetClass="entr" presetSubtype="0"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fade">
                                      <p:cBhvr>
                                        <p:cTn id="70" dur="500"/>
                                        <p:tgtEl>
                                          <p:spTgt spid="101"/>
                                        </p:tgtEl>
                                      </p:cBhvr>
                                    </p:animEffect>
                                  </p:childTnLst>
                                </p:cTn>
                              </p:par>
                              <p:par>
                                <p:cTn id="71" presetID="10" presetClass="entr" presetSubtype="0" fill="hold"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fade">
                                      <p:cBhvr>
                                        <p:cTn id="73" dur="500"/>
                                        <p:tgtEl>
                                          <p:spTgt spid="10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2"/>
                                        </p:tgtEl>
                                        <p:attrNameLst>
                                          <p:attrName>style.visibility</p:attrName>
                                        </p:attrNameLst>
                                      </p:cBhvr>
                                      <p:to>
                                        <p:strVal val="visible"/>
                                      </p:to>
                                    </p:set>
                                    <p:animEffect transition="in" filter="fade">
                                      <p:cBhvr>
                                        <p:cTn id="7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p:bldP spid="89" grpId="0" animBg="1"/>
      <p:bldP spid="90" grpId="0" animBg="1"/>
      <p:bldP spid="91" grpId="0" animBg="1"/>
      <p:bldP spid="92" grpId="0" animBg="1"/>
      <p:bldP spid="93" grpId="0"/>
      <p:bldP spid="95" grpId="0" animBg="1"/>
      <p:bldP spid="96" grpId="0" animBg="1"/>
      <p:bldP spid="97" grpId="0"/>
      <p:bldP spid="99" grpId="0" animBg="1"/>
      <p:bldP spid="101" grpId="0" animBg="1"/>
      <p:bldP spid="103" grpId="0"/>
      <p:bldP spid="1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772400"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3</a:t>
            </a:r>
            <a:r>
              <a:rPr lang="en-US" altLang="zh-CN" sz="2800" dirty="0" smtClean="0">
                <a:solidFill>
                  <a:schemeClr val="accent2"/>
                </a:solidFill>
                <a:latin typeface="楷体" panose="02010609060101010101" pitchFamily="49" charset="-122"/>
                <a:ea typeface="楷体" panose="02010609060101010101" pitchFamily="49" charset="-122"/>
              </a:rPr>
              <a:t> </a:t>
            </a:r>
            <a:r>
              <a:rPr lang="zh-CN" altLang="en-US" sz="2800" dirty="0" smtClean="0">
                <a:solidFill>
                  <a:schemeClr val="accent2"/>
                </a:solidFill>
                <a:latin typeface="楷体" panose="02010609060101010101" pitchFamily="49" charset="-122"/>
                <a:ea typeface="楷体" panose="02010609060101010101" pitchFamily="49" charset="-122"/>
              </a:rPr>
              <a:t>水电</a:t>
            </a:r>
            <a:r>
              <a:rPr lang="zh-CN" altLang="en-US" sz="2800" dirty="0">
                <a:solidFill>
                  <a:schemeClr val="accent2"/>
                </a:solidFill>
                <a:latin typeface="楷体" panose="02010609060101010101" pitchFamily="49" charset="-122"/>
                <a:ea typeface="楷体" panose="02010609060101010101" pitchFamily="49" charset="-122"/>
              </a:rPr>
              <a:t>工程外来物资运输方案</a:t>
            </a:r>
            <a:r>
              <a:rPr lang="zh-CN" altLang="en-US" sz="2800" dirty="0" smtClean="0">
                <a:solidFill>
                  <a:schemeClr val="accent2"/>
                </a:solidFill>
                <a:latin typeface="楷体" panose="02010609060101010101" pitchFamily="49" charset="-122"/>
                <a:ea typeface="楷体" panose="02010609060101010101" pitchFamily="49" charset="-122"/>
              </a:rPr>
              <a:t>决策支持系统研发</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19" name="TextBox 9">
            <a:extLst>
              <a:ext uri="{FF2B5EF4-FFF2-40B4-BE49-F238E27FC236}">
                <a16:creationId xmlns:a16="http://schemas.microsoft.com/office/drawing/2014/main" id="{665FBA21-7F57-4EF8-8AE9-7D0EE59EAA79}"/>
              </a:ext>
            </a:extLst>
          </p:cNvPr>
          <p:cNvSpPr txBox="1">
            <a:spLocks noChangeArrowheads="1"/>
          </p:cNvSpPr>
          <p:nvPr/>
        </p:nvSpPr>
        <p:spPr bwMode="auto">
          <a:xfrm>
            <a:off x="2667003" y="1624839"/>
            <a:ext cx="2819399"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1  </a:t>
            </a:r>
            <a:r>
              <a:rPr lang="zh-CN" altLang="en-US" sz="2800" dirty="0">
                <a:latin typeface="楷体" panose="02010609060101010101" pitchFamily="49" charset="-122"/>
                <a:ea typeface="楷体" panose="02010609060101010101" pitchFamily="49" charset="-122"/>
              </a:rPr>
              <a:t>绪论</a:t>
            </a:r>
          </a:p>
        </p:txBody>
      </p:sp>
      <p:sp>
        <p:nvSpPr>
          <p:cNvPr id="20" name="TextBox 9">
            <a:extLst>
              <a:ext uri="{FF2B5EF4-FFF2-40B4-BE49-F238E27FC236}">
                <a16:creationId xmlns:a16="http://schemas.microsoft.com/office/drawing/2014/main" id="{4DFF1DE7-36CF-44C9-AED0-ADDFC21541F4}"/>
              </a:ext>
            </a:extLst>
          </p:cNvPr>
          <p:cNvSpPr txBox="1">
            <a:spLocks noChangeArrowheads="1"/>
          </p:cNvSpPr>
          <p:nvPr/>
        </p:nvSpPr>
        <p:spPr bwMode="auto">
          <a:xfrm>
            <a:off x="2667794" y="2441567"/>
            <a:ext cx="8228806"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2  </a:t>
            </a:r>
            <a:r>
              <a:rPr lang="zh-CN" altLang="en-US" sz="2800" dirty="0">
                <a:latin typeface="楷体" panose="02010609060101010101" pitchFamily="49" charset="-122"/>
                <a:ea typeface="楷体" panose="02010609060101010101" pitchFamily="49" charset="-122"/>
              </a:rPr>
              <a:t>水电工程外来物资运输方案决策体系理论研究</a:t>
            </a:r>
          </a:p>
        </p:txBody>
      </p:sp>
      <p:sp>
        <p:nvSpPr>
          <p:cNvPr id="21" name="TextBox 9">
            <a:extLst>
              <a:ext uri="{FF2B5EF4-FFF2-40B4-BE49-F238E27FC236}">
                <a16:creationId xmlns:a16="http://schemas.microsoft.com/office/drawing/2014/main" id="{CCA89B08-364F-4E64-9415-B058BB66A782}"/>
              </a:ext>
            </a:extLst>
          </p:cNvPr>
          <p:cNvSpPr txBox="1">
            <a:spLocks noChangeArrowheads="1"/>
          </p:cNvSpPr>
          <p:nvPr/>
        </p:nvSpPr>
        <p:spPr bwMode="auto">
          <a:xfrm>
            <a:off x="2667000" y="3148839"/>
            <a:ext cx="7924800"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solidFill>
                  <a:srgbClr val="FF0000"/>
                </a:solidFill>
                <a:latin typeface="楷体" panose="02010609060101010101" pitchFamily="49" charset="-122"/>
                <a:ea typeface="楷体" panose="02010609060101010101" pitchFamily="49" charset="-122"/>
              </a:rPr>
              <a:t>3  </a:t>
            </a:r>
            <a:r>
              <a:rPr lang="zh-CN" altLang="en-US" sz="2800" dirty="0">
                <a:solidFill>
                  <a:srgbClr val="FF0000"/>
                </a:solidFill>
                <a:latin typeface="楷体" panose="02010609060101010101" pitchFamily="49" charset="-122"/>
                <a:ea typeface="楷体" panose="02010609060101010101" pitchFamily="49" charset="-122"/>
              </a:rPr>
              <a:t>水电工程外来物资运输方案决策支持系统研发</a:t>
            </a:r>
          </a:p>
        </p:txBody>
      </p:sp>
      <p:sp>
        <p:nvSpPr>
          <p:cNvPr id="22"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3923184"/>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4</a:t>
            </a:r>
            <a:r>
              <a:rPr lang="en-US"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工程</a:t>
            </a:r>
            <a:r>
              <a:rPr lang="zh-CN" altLang="en-US" sz="2800" dirty="0">
                <a:latin typeface="楷体" panose="02010609060101010101" pitchFamily="49" charset="-122"/>
                <a:ea typeface="楷体" panose="02010609060101010101" pitchFamily="49" charset="-122"/>
              </a:rPr>
              <a:t>案例分析</a:t>
            </a:r>
          </a:p>
        </p:txBody>
      </p:sp>
      <p:sp>
        <p:nvSpPr>
          <p:cNvPr id="23"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4567535"/>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5</a:t>
            </a:r>
            <a:r>
              <a:rPr lang="en-US" altLang="zh-CN" sz="2800" dirty="0" smtClean="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结论与展望</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568634837"/>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3607" y="941409"/>
            <a:ext cx="5742393" cy="830997"/>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a:t>
            </a:r>
            <a:r>
              <a:rPr lang="zh-CN" altLang="en-US" sz="2400" dirty="0">
                <a:solidFill>
                  <a:srgbClr val="404040"/>
                </a:solidFill>
                <a:latin typeface="楷体" panose="02010609060101010101" pitchFamily="49" charset="-122"/>
                <a:ea typeface="楷体" panose="02010609060101010101" pitchFamily="49" charset="-122"/>
                <a:sym typeface="+mn-lt"/>
              </a:rPr>
              <a:t>：</a:t>
            </a:r>
            <a:r>
              <a:rPr lang="zh-CN" altLang="en-US" sz="2400" dirty="0">
                <a:solidFill>
                  <a:srgbClr val="FF0000"/>
                </a:solidFill>
                <a:latin typeface="楷体" panose="02010609060101010101" pitchFamily="49" charset="-122"/>
                <a:ea typeface="楷体" panose="02010609060101010101" pitchFamily="49" charset="-122"/>
                <a:sym typeface="+mn-lt"/>
              </a:rPr>
              <a:t>自主研发</a:t>
            </a:r>
            <a:r>
              <a:rPr lang="zh-CN" altLang="en-US" sz="2400" dirty="0">
                <a:solidFill>
                  <a:srgbClr val="404040"/>
                </a:solidFill>
                <a:latin typeface="楷体" panose="02010609060101010101" pitchFamily="49" charset="-122"/>
                <a:ea typeface="楷体" panose="02010609060101010101" pitchFamily="49" charset="-122"/>
                <a:sym typeface="+mn-lt"/>
              </a:rPr>
              <a:t>了大型水利水电工程外来物资运输方案决策系统</a:t>
            </a:r>
          </a:p>
        </p:txBody>
      </p:sp>
      <p:sp>
        <p:nvSpPr>
          <p:cNvPr id="19" name="圆角矩形 18"/>
          <p:cNvSpPr/>
          <p:nvPr/>
        </p:nvSpPr>
        <p:spPr bwMode="auto">
          <a:xfrm>
            <a:off x="6183553" y="5417477"/>
            <a:ext cx="5692552" cy="1149917"/>
          </a:xfrm>
          <a:prstGeom prst="roundRect">
            <a:avLst/>
          </a:prstGeom>
          <a:solidFill>
            <a:schemeClr val="accent3">
              <a:lumMod val="85000"/>
            </a:schemeClr>
          </a:solidFill>
          <a:ln w="9525">
            <a:noFill/>
            <a:round/>
            <a:headEnd/>
            <a:tailEnd/>
          </a:ln>
        </p:spPr>
        <p:txBody>
          <a:bodyPr rtlCol="0" anchor="ctr"/>
          <a:lstStyle/>
          <a:p>
            <a:pPr algn="ctr"/>
            <a:endParaRPr lang="zh-CN" altLang="en-US"/>
          </a:p>
        </p:txBody>
      </p:sp>
      <p:sp>
        <p:nvSpPr>
          <p:cNvPr id="7" name="圆角矩形 6"/>
          <p:cNvSpPr/>
          <p:nvPr/>
        </p:nvSpPr>
        <p:spPr bwMode="auto">
          <a:xfrm>
            <a:off x="7608905" y="5501490"/>
            <a:ext cx="1828800" cy="36591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数据自动抓取</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8" name="圆角矩形 7"/>
          <p:cNvSpPr/>
          <p:nvPr/>
        </p:nvSpPr>
        <p:spPr bwMode="auto">
          <a:xfrm>
            <a:off x="10000601" y="5501490"/>
            <a:ext cx="1799302" cy="36591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数据输入接口</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9" name="圆角矩形 8"/>
          <p:cNvSpPr/>
          <p:nvPr/>
        </p:nvSpPr>
        <p:spPr bwMode="auto">
          <a:xfrm>
            <a:off x="7608905" y="6148811"/>
            <a:ext cx="1828800" cy="374891"/>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主流</a:t>
            </a:r>
            <a:r>
              <a:rPr lang="en-US" altLang="zh-CN" b="0" dirty="0" smtClean="0">
                <a:solidFill>
                  <a:srgbClr val="404040"/>
                </a:solidFill>
                <a:latin typeface="+mn-lt"/>
                <a:ea typeface="+mj-ea"/>
              </a:rPr>
              <a:t>GIS</a:t>
            </a:r>
            <a:r>
              <a:rPr lang="zh-CN" altLang="en-US" b="0" dirty="0" smtClean="0">
                <a:solidFill>
                  <a:srgbClr val="404040"/>
                </a:solidFill>
                <a:latin typeface="楷体" panose="02010609060101010101" pitchFamily="49" charset="-122"/>
                <a:ea typeface="楷体" panose="02010609060101010101" pitchFamily="49" charset="-122"/>
              </a:rPr>
              <a:t>平台</a:t>
            </a:r>
            <a:endParaRPr lang="zh-CN" altLang="en-US" b="0" dirty="0">
              <a:solidFill>
                <a:srgbClr val="404040"/>
              </a:solidFill>
              <a:latin typeface="楷体" panose="02010609060101010101" pitchFamily="49" charset="-122"/>
              <a:ea typeface="楷体" panose="02010609060101010101" pitchFamily="49" charset="-122"/>
            </a:endParaRPr>
          </a:p>
        </p:txBody>
      </p:sp>
      <p:cxnSp>
        <p:nvCxnSpPr>
          <p:cNvPr id="11" name="直接箭头连接符 10"/>
          <p:cNvCxnSpPr>
            <a:stCxn id="9" idx="0"/>
            <a:endCxn id="7" idx="2"/>
          </p:cNvCxnSpPr>
          <p:nvPr/>
        </p:nvCxnSpPr>
        <p:spPr bwMode="auto">
          <a:xfrm flipV="1">
            <a:off x="8523305" y="5867400"/>
            <a:ext cx="0" cy="281411"/>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00C7F6"/>
            </a:solidFill>
            <a:prstDash val="solid"/>
            <a:round/>
            <a:headEnd type="none" w="med" len="med"/>
            <a:tailEnd type="triangle"/>
          </a:ln>
          <a:effectLst/>
        </p:spPr>
      </p:cxnSp>
      <p:sp>
        <p:nvSpPr>
          <p:cNvPr id="12" name="圆角矩形 11"/>
          <p:cNvSpPr/>
          <p:nvPr/>
        </p:nvSpPr>
        <p:spPr bwMode="auto">
          <a:xfrm>
            <a:off x="10000600" y="6148811"/>
            <a:ext cx="1799302" cy="374892"/>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人工采集</a:t>
            </a:r>
            <a:endParaRPr lang="zh-CN" altLang="en-US" b="0" dirty="0">
              <a:solidFill>
                <a:srgbClr val="404040"/>
              </a:solidFill>
              <a:latin typeface="楷体" panose="02010609060101010101" pitchFamily="49" charset="-122"/>
              <a:ea typeface="楷体" panose="02010609060101010101" pitchFamily="49" charset="-122"/>
            </a:endParaRPr>
          </a:p>
        </p:txBody>
      </p:sp>
      <p:cxnSp>
        <p:nvCxnSpPr>
          <p:cNvPr id="13" name="直接箭头连接符 12"/>
          <p:cNvCxnSpPr>
            <a:stCxn id="12" idx="0"/>
            <a:endCxn id="8" idx="2"/>
          </p:cNvCxnSpPr>
          <p:nvPr/>
        </p:nvCxnSpPr>
        <p:spPr bwMode="auto">
          <a:xfrm flipV="1">
            <a:off x="10900251" y="5867400"/>
            <a:ext cx="1" cy="281411"/>
          </a:xfrm>
          <a:prstGeom prst="straightConnector1">
            <a:avLst/>
          </a:prstGeom>
          <a:gradFill rotWithShape="0">
            <a:gsLst>
              <a:gs pos="0">
                <a:schemeClr val="hlink"/>
              </a:gs>
              <a:gs pos="50000">
                <a:srgbClr val="FFFFFF"/>
              </a:gs>
              <a:gs pos="100000">
                <a:schemeClr val="hlink"/>
              </a:gs>
            </a:gsLst>
            <a:lin ang="5400000" scaled="1"/>
          </a:gradFill>
          <a:ln w="25400" cap="flat" cmpd="sng" algn="ctr">
            <a:solidFill>
              <a:srgbClr val="00C7F6"/>
            </a:solidFill>
            <a:prstDash val="solid"/>
            <a:round/>
            <a:headEnd type="none" w="med" len="med"/>
            <a:tailEnd type="triangle"/>
          </a:ln>
          <a:effectLst/>
        </p:spPr>
      </p:cxnSp>
      <p:sp>
        <p:nvSpPr>
          <p:cNvPr id="16" name="文本框 15"/>
          <p:cNvSpPr txBox="1"/>
          <p:nvPr/>
        </p:nvSpPr>
        <p:spPr>
          <a:xfrm>
            <a:off x="8508240" y="5791200"/>
            <a:ext cx="598241" cy="400110"/>
          </a:xfrm>
          <a:prstGeom prst="rect">
            <a:avLst/>
          </a:prstGeom>
          <a:noFill/>
        </p:spPr>
        <p:txBody>
          <a:bodyPr wrap="none" rtlCol="0">
            <a:spAutoFit/>
          </a:bodyPr>
          <a:lstStyle/>
          <a:p>
            <a:r>
              <a:rPr lang="en-US" altLang="zh-CN" b="0" dirty="0" smtClean="0">
                <a:latin typeface="+mn-lt"/>
              </a:rPr>
              <a:t>API</a:t>
            </a:r>
            <a:endParaRPr lang="zh-CN" altLang="en-US" b="0" dirty="0">
              <a:latin typeface="+mn-lt"/>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202" y="5424600"/>
            <a:ext cx="900000" cy="900000"/>
          </a:xfrm>
          <a:prstGeom prst="rect">
            <a:avLst/>
          </a:prstGeom>
        </p:spPr>
      </p:pic>
      <p:sp>
        <p:nvSpPr>
          <p:cNvPr id="21" name="文本框 20"/>
          <p:cNvSpPr txBox="1"/>
          <p:nvPr/>
        </p:nvSpPr>
        <p:spPr>
          <a:xfrm>
            <a:off x="6241127" y="6167284"/>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数据采集</a:t>
            </a:r>
            <a:endParaRPr lang="zh-CN" altLang="en-US" dirty="0">
              <a:latin typeface="楷体" panose="02010609060101010101" pitchFamily="49" charset="-122"/>
              <a:ea typeface="楷体" panose="02010609060101010101" pitchFamily="49" charset="-122"/>
            </a:endParaRPr>
          </a:p>
        </p:txBody>
      </p:sp>
      <p:sp>
        <p:nvSpPr>
          <p:cNvPr id="22" name="十字形 21"/>
          <p:cNvSpPr/>
          <p:nvPr/>
        </p:nvSpPr>
        <p:spPr bwMode="auto">
          <a:xfrm>
            <a:off x="9502659" y="5708889"/>
            <a:ext cx="430776" cy="439923"/>
          </a:xfrm>
          <a:prstGeom prst="plus">
            <a:avLst>
              <a:gd name="adj" fmla="val 41872"/>
            </a:avLst>
          </a:prstGeom>
          <a:solidFill>
            <a:srgbClr val="00C7F6"/>
          </a:solidFill>
          <a:ln w="9525">
            <a:noFill/>
            <a:round/>
            <a:headEnd/>
            <a:tailEnd/>
          </a:ln>
        </p:spPr>
        <p:txBody>
          <a:bodyPr rtlCol="0" anchor="ctr"/>
          <a:lstStyle/>
          <a:p>
            <a:endParaRPr lang="zh-CN" altLang="en-US" b="0">
              <a:solidFill>
                <a:srgbClr val="404040"/>
              </a:solidFill>
              <a:latin typeface="楷体" panose="02010609060101010101" pitchFamily="49" charset="-122"/>
              <a:ea typeface="楷体" panose="02010609060101010101" pitchFamily="49" charset="-122"/>
            </a:endParaRPr>
          </a:p>
        </p:txBody>
      </p:sp>
      <p:sp>
        <p:nvSpPr>
          <p:cNvPr id="23" name="圆角矩形 22"/>
          <p:cNvSpPr/>
          <p:nvPr/>
        </p:nvSpPr>
        <p:spPr bwMode="auto">
          <a:xfrm>
            <a:off x="6183553" y="3962400"/>
            <a:ext cx="5692552" cy="1171532"/>
          </a:xfrm>
          <a:prstGeom prst="roundRect">
            <a:avLst/>
          </a:prstGeom>
          <a:solidFill>
            <a:schemeClr val="accent3">
              <a:lumMod val="85000"/>
            </a:schemeClr>
          </a:solidFill>
          <a:ln w="9525">
            <a:noFill/>
            <a:round/>
            <a:headEnd/>
            <a:tailEnd/>
          </a:ln>
        </p:spPr>
        <p:txBody>
          <a:bodyPr rtlCol="0" anchor="ctr"/>
          <a:lstStyle/>
          <a:p>
            <a:pPr algn="ctr"/>
            <a:endParaRPr lang="zh-CN" altLang="en-US"/>
          </a:p>
        </p:txBody>
      </p:sp>
      <p:sp>
        <p:nvSpPr>
          <p:cNvPr id="32" name="文本框 31"/>
          <p:cNvSpPr txBox="1"/>
          <p:nvPr/>
        </p:nvSpPr>
        <p:spPr>
          <a:xfrm>
            <a:off x="6233575" y="4738472"/>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数据储存</a:t>
            </a:r>
            <a:endParaRPr lang="zh-CN" altLang="en-US" dirty="0">
              <a:latin typeface="楷体" panose="02010609060101010101" pitchFamily="49" charset="-122"/>
              <a:ea typeface="楷体" panose="02010609060101010101" pitchFamily="49" charset="-122"/>
            </a:endParaRPr>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4761" y="4069994"/>
            <a:ext cx="867600" cy="720000"/>
          </a:xfrm>
          <a:prstGeom prst="rect">
            <a:avLst/>
          </a:prstGeom>
        </p:spPr>
      </p:pic>
      <p:sp>
        <p:nvSpPr>
          <p:cNvPr id="36" name="文本框 35"/>
          <p:cNvSpPr txBox="1"/>
          <p:nvPr/>
        </p:nvSpPr>
        <p:spPr>
          <a:xfrm>
            <a:off x="9217991" y="4743058"/>
            <a:ext cx="960519"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数据库</a:t>
            </a:r>
            <a:endParaRPr lang="zh-CN" altLang="en-US" b="0" dirty="0">
              <a:latin typeface="楷体" panose="02010609060101010101" pitchFamily="49" charset="-122"/>
              <a:ea typeface="楷体" panose="02010609060101010101" pitchFamily="49" charset="-122"/>
            </a:endParaRPr>
          </a:p>
        </p:txBody>
      </p:sp>
      <p:sp>
        <p:nvSpPr>
          <p:cNvPr id="38" name="文本框 37"/>
          <p:cNvSpPr txBox="1"/>
          <p:nvPr/>
        </p:nvSpPr>
        <p:spPr>
          <a:xfrm>
            <a:off x="7620914" y="4743058"/>
            <a:ext cx="954107" cy="400110"/>
          </a:xfrm>
          <a:prstGeom prst="rect">
            <a:avLst/>
          </a:prstGeom>
          <a:noFill/>
        </p:spPr>
        <p:txBody>
          <a:bodyPr wrap="none" rtlCol="0">
            <a:spAutoFit/>
          </a:bodyPr>
          <a:lstStyle/>
          <a:p>
            <a:r>
              <a:rPr lang="zh-CN" altLang="en-US" b="0" dirty="0">
                <a:latin typeface="楷体" panose="02010609060101010101" pitchFamily="49" charset="-122"/>
                <a:ea typeface="楷体" panose="02010609060101010101" pitchFamily="49" charset="-122"/>
              </a:rPr>
              <a:t>多线程</a:t>
            </a:r>
          </a:p>
        </p:txBody>
      </p:sp>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2343" y="4062810"/>
            <a:ext cx="720000" cy="720000"/>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0125" y="4031578"/>
            <a:ext cx="720000" cy="720000"/>
          </a:xfrm>
          <a:prstGeom prst="rect">
            <a:avLst/>
          </a:prstGeom>
        </p:spPr>
      </p:pic>
      <p:sp>
        <p:nvSpPr>
          <p:cNvPr id="41" name="文本框 40"/>
          <p:cNvSpPr txBox="1"/>
          <p:nvPr/>
        </p:nvSpPr>
        <p:spPr>
          <a:xfrm>
            <a:off x="10969292" y="4723645"/>
            <a:ext cx="700833" cy="400110"/>
          </a:xfrm>
          <a:prstGeom prst="rect">
            <a:avLst/>
          </a:prstGeom>
          <a:noFill/>
        </p:spPr>
        <p:txBody>
          <a:bodyPr wrap="none" rtlCol="0">
            <a:spAutoFit/>
          </a:bodyPr>
          <a:lstStyle/>
          <a:p>
            <a:pPr algn="ctr"/>
            <a:r>
              <a:rPr lang="zh-CN" altLang="en-US" b="0" dirty="0" smtClean="0">
                <a:latin typeface="楷体" panose="02010609060101010101" pitchFamily="49" charset="-122"/>
                <a:ea typeface="楷体" panose="02010609060101010101" pitchFamily="49" charset="-122"/>
              </a:rPr>
              <a:t>数据</a:t>
            </a:r>
            <a:endParaRPr lang="zh-CN" altLang="en-US" b="0" dirty="0">
              <a:latin typeface="楷体" panose="02010609060101010101" pitchFamily="49" charset="-122"/>
              <a:ea typeface="楷体" panose="02010609060101010101" pitchFamily="49" charset="-122"/>
            </a:endParaRPr>
          </a:p>
        </p:txBody>
      </p:sp>
      <p:sp>
        <p:nvSpPr>
          <p:cNvPr id="42" name="右箭头 41"/>
          <p:cNvSpPr/>
          <p:nvPr/>
        </p:nvSpPr>
        <p:spPr bwMode="auto">
          <a:xfrm>
            <a:off x="8696992" y="4387761"/>
            <a:ext cx="554944" cy="270005"/>
          </a:xfrm>
          <a:prstGeom prst="righ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43" name="右箭头 42"/>
          <p:cNvSpPr/>
          <p:nvPr/>
        </p:nvSpPr>
        <p:spPr bwMode="auto">
          <a:xfrm>
            <a:off x="10306279" y="4396258"/>
            <a:ext cx="509747" cy="304801"/>
          </a:xfrm>
          <a:prstGeom prst="righ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44" name="文本框 43"/>
          <p:cNvSpPr txBox="1"/>
          <p:nvPr/>
        </p:nvSpPr>
        <p:spPr>
          <a:xfrm>
            <a:off x="10178510" y="4081855"/>
            <a:ext cx="769763" cy="400110"/>
          </a:xfrm>
          <a:prstGeom prst="rect">
            <a:avLst/>
          </a:prstGeom>
          <a:noFill/>
        </p:spPr>
        <p:txBody>
          <a:bodyPr wrap="none" rtlCol="0">
            <a:spAutoFit/>
          </a:bodyPr>
          <a:lstStyle/>
          <a:p>
            <a:r>
              <a:rPr lang="en-US" altLang="zh-CN" b="0" dirty="0" smtClean="0">
                <a:latin typeface="+mn-lt"/>
                <a:ea typeface="楷体" panose="02010609060101010101" pitchFamily="49" charset="-122"/>
              </a:rPr>
              <a:t>WBC</a:t>
            </a:r>
            <a:endParaRPr lang="zh-CN" altLang="en-US" b="0" dirty="0">
              <a:latin typeface="+mn-lt"/>
              <a:ea typeface="楷体" panose="02010609060101010101" pitchFamily="49" charset="-122"/>
            </a:endParaRPr>
          </a:p>
        </p:txBody>
      </p:sp>
      <p:sp>
        <p:nvSpPr>
          <p:cNvPr id="45" name="文本框 44"/>
          <p:cNvSpPr txBox="1"/>
          <p:nvPr/>
        </p:nvSpPr>
        <p:spPr>
          <a:xfrm>
            <a:off x="8591533" y="4081855"/>
            <a:ext cx="697627" cy="400110"/>
          </a:xfrm>
          <a:prstGeom prst="rect">
            <a:avLst/>
          </a:prstGeom>
          <a:noFill/>
        </p:spPr>
        <p:txBody>
          <a:bodyPr wrap="none" rtlCol="0">
            <a:spAutoFit/>
          </a:bodyPr>
          <a:lstStyle/>
          <a:p>
            <a:r>
              <a:rPr lang="zh-CN" altLang="en-US" b="0" dirty="0">
                <a:latin typeface="+mn-lt"/>
                <a:ea typeface="楷体" panose="02010609060101010101" pitchFamily="49" charset="-122"/>
              </a:rPr>
              <a:t>管理</a:t>
            </a:r>
          </a:p>
        </p:txBody>
      </p:sp>
      <p:sp>
        <p:nvSpPr>
          <p:cNvPr id="50" name="圆角矩形 49"/>
          <p:cNvSpPr/>
          <p:nvPr/>
        </p:nvSpPr>
        <p:spPr bwMode="auto">
          <a:xfrm>
            <a:off x="6183553" y="2438400"/>
            <a:ext cx="5692552" cy="1190940"/>
          </a:xfrm>
          <a:prstGeom prst="roundRect">
            <a:avLst/>
          </a:prstGeom>
          <a:solidFill>
            <a:schemeClr val="accent3">
              <a:lumMod val="85000"/>
            </a:schemeClr>
          </a:solidFill>
          <a:ln w="9525">
            <a:noFill/>
            <a:round/>
            <a:headEnd/>
            <a:tailEnd/>
          </a:ln>
        </p:spPr>
        <p:txBody>
          <a:bodyPr rtlCol="0" anchor="ctr"/>
          <a:lstStyle/>
          <a:p>
            <a:pPr algn="ctr"/>
            <a:endParaRPr lang="zh-CN" altLang="en-US"/>
          </a:p>
        </p:txBody>
      </p:sp>
      <p:sp>
        <p:nvSpPr>
          <p:cNvPr id="52" name="文本框 51"/>
          <p:cNvSpPr txBox="1"/>
          <p:nvPr/>
        </p:nvSpPr>
        <p:spPr>
          <a:xfrm>
            <a:off x="6172200" y="3229441"/>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业务处理</a:t>
            </a:r>
            <a:endParaRPr lang="zh-CN" altLang="en-US" dirty="0">
              <a:latin typeface="楷体" panose="02010609060101010101" pitchFamily="49" charset="-122"/>
              <a:ea typeface="楷体" panose="02010609060101010101" pitchFamily="49" charset="-122"/>
            </a:endParaRPr>
          </a:p>
        </p:txBody>
      </p:sp>
      <p:pic>
        <p:nvPicPr>
          <p:cNvPr id="53" name="图片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0532" y="2438400"/>
            <a:ext cx="900000" cy="900000"/>
          </a:xfrm>
          <a:prstGeom prst="rect">
            <a:avLst/>
          </a:prstGeom>
        </p:spPr>
      </p:pic>
      <p:sp>
        <p:nvSpPr>
          <p:cNvPr id="54" name="圆角矩形 53"/>
          <p:cNvSpPr/>
          <p:nvPr/>
        </p:nvSpPr>
        <p:spPr bwMode="auto">
          <a:xfrm>
            <a:off x="9145011" y="2539232"/>
            <a:ext cx="810360" cy="994548"/>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a:solidFill>
                  <a:srgbClr val="404040"/>
                </a:solidFill>
                <a:latin typeface="楷体" panose="02010609060101010101" pitchFamily="49" charset="-122"/>
                <a:ea typeface="楷体" panose="02010609060101010101" pitchFamily="49" charset="-122"/>
              </a:rPr>
              <a:t>两</a:t>
            </a:r>
            <a:r>
              <a:rPr lang="zh-CN" altLang="en-US" b="0" dirty="0" smtClean="0">
                <a:solidFill>
                  <a:srgbClr val="404040"/>
                </a:solidFill>
                <a:latin typeface="楷体" panose="02010609060101010101" pitchFamily="49" charset="-122"/>
                <a:ea typeface="楷体" panose="02010609060101010101" pitchFamily="49" charset="-122"/>
              </a:rPr>
              <a:t>步决策方法</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55" name="圆角矩形 54"/>
          <p:cNvSpPr/>
          <p:nvPr/>
        </p:nvSpPr>
        <p:spPr bwMode="auto">
          <a:xfrm>
            <a:off x="7608905" y="2549285"/>
            <a:ext cx="899335" cy="98734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运输网络数据</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56" name="圆角矩形 55"/>
          <p:cNvSpPr/>
          <p:nvPr/>
        </p:nvSpPr>
        <p:spPr bwMode="auto">
          <a:xfrm>
            <a:off x="10561152" y="2558195"/>
            <a:ext cx="1203531" cy="98734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外来物资运输方案</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57" name="右箭头 56"/>
          <p:cNvSpPr/>
          <p:nvPr/>
        </p:nvSpPr>
        <p:spPr bwMode="auto">
          <a:xfrm>
            <a:off x="8583774" y="2921778"/>
            <a:ext cx="489044" cy="267547"/>
          </a:xfrm>
          <a:prstGeom prst="righ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58" name="右箭头 57"/>
          <p:cNvSpPr/>
          <p:nvPr/>
        </p:nvSpPr>
        <p:spPr bwMode="auto">
          <a:xfrm>
            <a:off x="10038329" y="2910410"/>
            <a:ext cx="439865" cy="278915"/>
          </a:xfrm>
          <a:prstGeom prst="righ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59" name="文本框 58"/>
          <p:cNvSpPr txBox="1"/>
          <p:nvPr/>
        </p:nvSpPr>
        <p:spPr>
          <a:xfrm>
            <a:off x="8461301" y="2599008"/>
            <a:ext cx="697627" cy="400110"/>
          </a:xfrm>
          <a:prstGeom prst="rect">
            <a:avLst/>
          </a:prstGeom>
          <a:noFill/>
        </p:spPr>
        <p:txBody>
          <a:bodyPr wrap="none" rtlCol="0">
            <a:spAutoFit/>
          </a:bodyPr>
          <a:lstStyle/>
          <a:p>
            <a:r>
              <a:rPr lang="zh-CN" altLang="en-US" b="0" dirty="0" smtClean="0">
                <a:latin typeface="+mn-lt"/>
                <a:ea typeface="楷体" panose="02010609060101010101" pitchFamily="49" charset="-122"/>
              </a:rPr>
              <a:t>输入</a:t>
            </a:r>
            <a:endParaRPr lang="zh-CN" altLang="en-US" b="0" dirty="0">
              <a:latin typeface="+mn-lt"/>
              <a:ea typeface="楷体" panose="02010609060101010101" pitchFamily="49" charset="-122"/>
            </a:endParaRPr>
          </a:p>
        </p:txBody>
      </p:sp>
      <p:sp>
        <p:nvSpPr>
          <p:cNvPr id="60" name="文本框 59"/>
          <p:cNvSpPr txBox="1"/>
          <p:nvPr/>
        </p:nvSpPr>
        <p:spPr>
          <a:xfrm>
            <a:off x="9933435" y="2565150"/>
            <a:ext cx="697627" cy="400110"/>
          </a:xfrm>
          <a:prstGeom prst="rect">
            <a:avLst/>
          </a:prstGeom>
          <a:noFill/>
        </p:spPr>
        <p:txBody>
          <a:bodyPr wrap="none" rtlCol="0">
            <a:spAutoFit/>
          </a:bodyPr>
          <a:lstStyle/>
          <a:p>
            <a:r>
              <a:rPr lang="zh-CN" altLang="en-US" b="0" dirty="0" smtClean="0">
                <a:latin typeface="+mn-lt"/>
                <a:ea typeface="楷体" panose="02010609060101010101" pitchFamily="49" charset="-122"/>
              </a:rPr>
              <a:t>输出</a:t>
            </a:r>
            <a:endParaRPr lang="zh-CN" altLang="en-US" b="0" dirty="0">
              <a:latin typeface="+mn-lt"/>
              <a:ea typeface="楷体" panose="02010609060101010101" pitchFamily="49" charset="-122"/>
            </a:endParaRPr>
          </a:p>
        </p:txBody>
      </p:sp>
      <p:sp>
        <p:nvSpPr>
          <p:cNvPr id="61" name="圆角矩形 60"/>
          <p:cNvSpPr/>
          <p:nvPr/>
        </p:nvSpPr>
        <p:spPr bwMode="auto">
          <a:xfrm>
            <a:off x="6183553" y="1027484"/>
            <a:ext cx="5692552" cy="1125700"/>
          </a:xfrm>
          <a:prstGeom prst="roundRect">
            <a:avLst/>
          </a:prstGeom>
          <a:solidFill>
            <a:schemeClr val="accent3">
              <a:lumMod val="85000"/>
            </a:schemeClr>
          </a:solidFill>
          <a:ln w="9525">
            <a:noFill/>
            <a:round/>
            <a:headEnd/>
            <a:tailEnd/>
          </a:ln>
        </p:spPr>
        <p:txBody>
          <a:bodyPr rtlCol="0" anchor="ctr"/>
          <a:lstStyle/>
          <a:p>
            <a:pPr algn="ctr"/>
            <a:endParaRPr lang="zh-CN" altLang="en-US"/>
          </a:p>
        </p:txBody>
      </p:sp>
      <p:pic>
        <p:nvPicPr>
          <p:cNvPr id="62" name="图片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4009" y="1077158"/>
            <a:ext cx="792000" cy="792000"/>
          </a:xfrm>
          <a:prstGeom prst="rect">
            <a:avLst/>
          </a:prstGeom>
        </p:spPr>
      </p:pic>
      <p:sp>
        <p:nvSpPr>
          <p:cNvPr id="63" name="文本框 62"/>
          <p:cNvSpPr txBox="1"/>
          <p:nvPr/>
        </p:nvSpPr>
        <p:spPr>
          <a:xfrm>
            <a:off x="6183553" y="1772699"/>
            <a:ext cx="1217000" cy="400110"/>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界面设计</a:t>
            </a:r>
            <a:endParaRPr lang="zh-CN" altLang="en-US" dirty="0">
              <a:latin typeface="楷体" panose="02010609060101010101" pitchFamily="49" charset="-122"/>
              <a:ea typeface="楷体" panose="02010609060101010101" pitchFamily="49" charset="-122"/>
            </a:endParaRPr>
          </a:p>
        </p:txBody>
      </p:sp>
      <p:pic>
        <p:nvPicPr>
          <p:cNvPr id="64" name="图片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175" y="1080127"/>
            <a:ext cx="720000" cy="720000"/>
          </a:xfrm>
          <a:prstGeom prst="rect">
            <a:avLst/>
          </a:prstGeom>
        </p:spPr>
      </p:pic>
      <p:sp>
        <p:nvSpPr>
          <p:cNvPr id="65" name="文本框 64"/>
          <p:cNvSpPr txBox="1"/>
          <p:nvPr/>
        </p:nvSpPr>
        <p:spPr>
          <a:xfrm>
            <a:off x="7488482" y="1767477"/>
            <a:ext cx="1667444" cy="400110"/>
          </a:xfrm>
          <a:prstGeom prst="rect">
            <a:avLst/>
          </a:prstGeom>
          <a:noFill/>
        </p:spPr>
        <p:txBody>
          <a:bodyPr wrap="none" rtlCol="0">
            <a:spAutoFit/>
          </a:bodyPr>
          <a:lstStyle/>
          <a:p>
            <a:r>
              <a:rPr lang="en-US" altLang="zh-CN" b="0" dirty="0" smtClean="0">
                <a:latin typeface="+mn-lt"/>
                <a:ea typeface="楷体" panose="02010609060101010101" pitchFamily="49" charset="-122"/>
              </a:rPr>
              <a:t>GUI</a:t>
            </a:r>
            <a:r>
              <a:rPr lang="zh-CN" altLang="en-US" b="0" dirty="0" smtClean="0">
                <a:latin typeface="+mn-lt"/>
                <a:ea typeface="楷体" panose="02010609060101010101" pitchFamily="49" charset="-122"/>
              </a:rPr>
              <a:t>交互</a:t>
            </a:r>
            <a:r>
              <a:rPr lang="zh-CN" altLang="en-US" b="0" dirty="0" smtClean="0">
                <a:latin typeface="楷体" panose="02010609060101010101" pitchFamily="49" charset="-122"/>
                <a:ea typeface="楷体" panose="02010609060101010101" pitchFamily="49" charset="-122"/>
              </a:rPr>
              <a:t>界面</a:t>
            </a:r>
            <a:endParaRPr lang="zh-CN" altLang="en-US" b="0" dirty="0">
              <a:latin typeface="楷体" panose="02010609060101010101" pitchFamily="49" charset="-122"/>
              <a:ea typeface="楷体" panose="02010609060101010101" pitchFamily="49" charset="-122"/>
            </a:endParaRPr>
          </a:p>
        </p:txBody>
      </p:sp>
      <p:pic>
        <p:nvPicPr>
          <p:cNvPr id="66" name="图片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31062" y="1103432"/>
            <a:ext cx="770400" cy="720000"/>
          </a:xfrm>
          <a:prstGeom prst="rect">
            <a:avLst/>
          </a:prstGeom>
        </p:spPr>
      </p:pic>
      <p:sp>
        <p:nvSpPr>
          <p:cNvPr id="67" name="文本框 66"/>
          <p:cNvSpPr txBox="1"/>
          <p:nvPr/>
        </p:nvSpPr>
        <p:spPr>
          <a:xfrm>
            <a:off x="10038329" y="1745833"/>
            <a:ext cx="1951680" cy="400110"/>
          </a:xfrm>
          <a:prstGeom prst="rect">
            <a:avLst/>
          </a:prstGeom>
          <a:noFill/>
        </p:spPr>
        <p:txBody>
          <a:bodyPr wrap="square" rtlCol="0">
            <a:spAutoFit/>
          </a:bodyPr>
          <a:lstStyle/>
          <a:p>
            <a:r>
              <a:rPr lang="en-US" altLang="zh-CN" b="0" dirty="0" smtClean="0">
                <a:latin typeface="+mn-lt"/>
                <a:ea typeface="楷体" panose="02010609060101010101" pitchFamily="49" charset="-122"/>
              </a:rPr>
              <a:t>Web</a:t>
            </a:r>
            <a:r>
              <a:rPr lang="zh-CN" altLang="en-US" b="0" dirty="0" smtClean="0">
                <a:latin typeface="+mn-lt"/>
                <a:ea typeface="楷体" panose="02010609060101010101" pitchFamily="49" charset="-122"/>
              </a:rPr>
              <a:t>浏览器窗口</a:t>
            </a:r>
            <a:endParaRPr lang="zh-CN" altLang="en-US" b="0" dirty="0">
              <a:latin typeface="楷体" panose="02010609060101010101" pitchFamily="49" charset="-122"/>
              <a:ea typeface="楷体" panose="02010609060101010101" pitchFamily="49" charset="-122"/>
            </a:endParaRPr>
          </a:p>
        </p:txBody>
      </p:sp>
      <p:sp>
        <p:nvSpPr>
          <p:cNvPr id="69" name="左右箭头 68"/>
          <p:cNvSpPr/>
          <p:nvPr/>
        </p:nvSpPr>
        <p:spPr bwMode="auto">
          <a:xfrm>
            <a:off x="8892379" y="990600"/>
            <a:ext cx="1585815" cy="611051"/>
          </a:xfrm>
          <a:prstGeom prst="leftRigh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70" name="文本框 69"/>
          <p:cNvSpPr txBox="1"/>
          <p:nvPr/>
        </p:nvSpPr>
        <p:spPr>
          <a:xfrm>
            <a:off x="9112753" y="1083301"/>
            <a:ext cx="1210588" cy="400110"/>
          </a:xfrm>
          <a:prstGeom prst="rect">
            <a:avLst/>
          </a:prstGeom>
          <a:noFill/>
        </p:spPr>
        <p:txBody>
          <a:bodyPr wrap="none" rtlCol="0">
            <a:spAutoFit/>
          </a:bodyPr>
          <a:lstStyle/>
          <a:p>
            <a:r>
              <a:rPr lang="zh-CN" altLang="en-US" b="0" dirty="0" smtClean="0">
                <a:latin typeface="+mn-lt"/>
                <a:ea typeface="楷体" panose="02010609060101010101" pitchFamily="49" charset="-122"/>
              </a:rPr>
              <a:t>数据交互</a:t>
            </a:r>
            <a:endParaRPr lang="zh-CN" altLang="en-US" b="0" dirty="0">
              <a:latin typeface="+mn-lt"/>
              <a:ea typeface="楷体" panose="02010609060101010101" pitchFamily="49" charset="-122"/>
            </a:endParaRPr>
          </a:p>
        </p:txBody>
      </p:sp>
      <p:sp>
        <p:nvSpPr>
          <p:cNvPr id="78" name="左箭头 77"/>
          <p:cNvSpPr/>
          <p:nvPr/>
        </p:nvSpPr>
        <p:spPr bwMode="auto">
          <a:xfrm>
            <a:off x="9056705" y="1447800"/>
            <a:ext cx="1044571" cy="565513"/>
          </a:xfrm>
          <a:prstGeom prst="left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楷体" panose="02010609060101010101" pitchFamily="49" charset="-122"/>
              <a:ea typeface="楷体" panose="02010609060101010101" pitchFamily="49" charset="-122"/>
            </a:endParaRPr>
          </a:p>
        </p:txBody>
      </p:sp>
      <p:sp>
        <p:nvSpPr>
          <p:cNvPr id="79" name="文本框 78"/>
          <p:cNvSpPr txBox="1"/>
          <p:nvPr/>
        </p:nvSpPr>
        <p:spPr>
          <a:xfrm>
            <a:off x="9298077" y="1529854"/>
            <a:ext cx="697627" cy="400110"/>
          </a:xfrm>
          <a:prstGeom prst="rect">
            <a:avLst/>
          </a:prstGeom>
          <a:noFill/>
        </p:spPr>
        <p:txBody>
          <a:bodyPr wrap="none" rtlCol="0">
            <a:spAutoFit/>
          </a:bodyPr>
          <a:lstStyle/>
          <a:p>
            <a:r>
              <a:rPr lang="zh-CN" altLang="en-US" b="0" dirty="0" smtClean="0">
                <a:latin typeface="+mn-lt"/>
                <a:ea typeface="楷体" panose="02010609060101010101" pitchFamily="49" charset="-122"/>
              </a:rPr>
              <a:t>嵌入</a:t>
            </a:r>
            <a:endParaRPr lang="zh-CN" altLang="en-US" b="0" dirty="0">
              <a:latin typeface="+mn-lt"/>
              <a:ea typeface="楷体" panose="02010609060101010101" pitchFamily="49" charset="-122"/>
            </a:endParaRPr>
          </a:p>
        </p:txBody>
      </p:sp>
      <p:sp>
        <p:nvSpPr>
          <p:cNvPr id="80" name="流程图: 过程 79"/>
          <p:cNvSpPr/>
          <p:nvPr/>
        </p:nvSpPr>
        <p:spPr bwMode="auto">
          <a:xfrm>
            <a:off x="7423546" y="979278"/>
            <a:ext cx="4452559" cy="5650122"/>
          </a:xfrm>
          <a:prstGeom prst="flowChartProcess">
            <a:avLst/>
          </a:prstGeom>
          <a:noFill/>
          <a:ln w="19050">
            <a:solidFill>
              <a:schemeClr val="tx1"/>
            </a:solidFill>
            <a:prstDash val="dash"/>
            <a:round/>
            <a:headEnd/>
            <a:tailEnd/>
          </a:ln>
        </p:spPr>
        <p:txBody>
          <a:bodyPr rtlCol="0" anchor="ctr"/>
          <a:lstStyle/>
          <a:p>
            <a:pPr algn="ctr"/>
            <a:endParaRPr lang="zh-CN" altLang="en-US"/>
          </a:p>
        </p:txBody>
      </p:sp>
      <p:sp>
        <p:nvSpPr>
          <p:cNvPr id="81" name="上箭头 80"/>
          <p:cNvSpPr/>
          <p:nvPr/>
        </p:nvSpPr>
        <p:spPr bwMode="auto">
          <a:xfrm>
            <a:off x="9049682" y="2147459"/>
            <a:ext cx="517287" cy="298862"/>
          </a:xfrm>
          <a:prstGeom prst="upArrow">
            <a:avLst/>
          </a:prstGeom>
          <a:solidFill>
            <a:srgbClr val="00C7F6"/>
          </a:solidFill>
          <a:ln w="9525">
            <a:noFill/>
            <a:round/>
            <a:headEnd/>
            <a:tailEnd/>
          </a:ln>
        </p:spPr>
        <p:txBody>
          <a:bodyPr rtlCol="0" anchor="ctr"/>
          <a:lstStyle/>
          <a:p>
            <a:pPr algn="ctr"/>
            <a:endParaRPr lang="zh-CN" altLang="en-US"/>
          </a:p>
        </p:txBody>
      </p:sp>
      <p:sp>
        <p:nvSpPr>
          <p:cNvPr id="82" name="上箭头 81"/>
          <p:cNvSpPr/>
          <p:nvPr/>
        </p:nvSpPr>
        <p:spPr bwMode="auto">
          <a:xfrm>
            <a:off x="9072818" y="3657340"/>
            <a:ext cx="517287" cy="298862"/>
          </a:xfrm>
          <a:prstGeom prst="upArrow">
            <a:avLst/>
          </a:prstGeom>
          <a:solidFill>
            <a:srgbClr val="00C7F6"/>
          </a:solidFill>
          <a:ln w="9525">
            <a:noFill/>
            <a:round/>
            <a:headEnd/>
            <a:tailEnd/>
          </a:ln>
        </p:spPr>
        <p:txBody>
          <a:bodyPr rtlCol="0" anchor="ctr"/>
          <a:lstStyle/>
          <a:p>
            <a:pPr algn="ctr"/>
            <a:endParaRPr lang="zh-CN" altLang="en-US"/>
          </a:p>
        </p:txBody>
      </p:sp>
      <p:sp>
        <p:nvSpPr>
          <p:cNvPr id="83" name="上箭头 82"/>
          <p:cNvSpPr/>
          <p:nvPr/>
        </p:nvSpPr>
        <p:spPr bwMode="auto">
          <a:xfrm>
            <a:off x="9095400" y="5105399"/>
            <a:ext cx="517287" cy="298862"/>
          </a:xfrm>
          <a:prstGeom prst="upArrow">
            <a:avLst/>
          </a:prstGeom>
          <a:solidFill>
            <a:srgbClr val="00C7F6"/>
          </a:solidFill>
          <a:ln w="9525">
            <a:noFill/>
            <a:round/>
            <a:headEnd/>
            <a:tailEnd/>
          </a:ln>
        </p:spPr>
        <p:txBody>
          <a:bodyPr rtlCol="0" anchor="ctr"/>
          <a:lstStyle/>
          <a:p>
            <a:pPr algn="ctr"/>
            <a:endParaRPr lang="zh-CN" altLang="en-US"/>
          </a:p>
        </p:txBody>
      </p:sp>
      <p:pic>
        <p:nvPicPr>
          <p:cNvPr id="85" name="图片 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52471" y="4058518"/>
            <a:ext cx="720000" cy="720000"/>
          </a:xfrm>
          <a:prstGeom prst="rect">
            <a:avLst/>
          </a:prstGeom>
        </p:spPr>
      </p:pic>
      <p:sp>
        <p:nvSpPr>
          <p:cNvPr id="68" name="文本框 67"/>
          <p:cNvSpPr txBox="1"/>
          <p:nvPr/>
        </p:nvSpPr>
        <p:spPr>
          <a:xfrm>
            <a:off x="259847" y="1752088"/>
            <a:ext cx="5847181" cy="4893647"/>
          </a:xfrm>
          <a:prstGeom prst="rect">
            <a:avLst/>
          </a:prstGeom>
          <a:noFill/>
        </p:spPr>
        <p:txBody>
          <a:bodyPr wrap="square" rtlCol="0">
            <a:spAutoFit/>
          </a:bodyPr>
          <a:lstStyle/>
          <a:p>
            <a:r>
              <a:rPr lang="zh-CN" altLang="en-US" sz="2400" dirty="0">
                <a:solidFill>
                  <a:srgbClr val="FF0000"/>
                </a:solidFill>
                <a:latin typeface="+mn-lt"/>
                <a:ea typeface="楷体" panose="02010609060101010101" pitchFamily="49" charset="-122"/>
              </a:rPr>
              <a:t>必要性分析</a:t>
            </a:r>
            <a:r>
              <a:rPr lang="zh-CN" altLang="en-US" sz="2400" dirty="0">
                <a:solidFill>
                  <a:srgbClr val="404040"/>
                </a:solidFill>
                <a:latin typeface="+mn-lt"/>
                <a:ea typeface="楷体" panose="02010609060101010101" pitchFamily="49" charset="-122"/>
              </a:rPr>
              <a:t>：</a:t>
            </a:r>
            <a:endParaRPr lang="en-US" altLang="zh-CN" sz="240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1</a:t>
            </a:r>
            <a:r>
              <a:rPr lang="zh-CN" altLang="en-US" sz="2400" b="0" dirty="0">
                <a:solidFill>
                  <a:srgbClr val="404040"/>
                </a:solidFill>
                <a:latin typeface="+mn-lt"/>
                <a:ea typeface="楷体" panose="02010609060101010101" pitchFamily="49" charset="-122"/>
              </a:rPr>
              <a:t>）数据种类多，涉及专业面广，采集困难；</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2</a:t>
            </a:r>
            <a:r>
              <a:rPr lang="zh-CN" altLang="en-US" sz="2400" b="0" dirty="0">
                <a:solidFill>
                  <a:srgbClr val="404040"/>
                </a:solidFill>
                <a:latin typeface="+mn-lt"/>
                <a:ea typeface="楷体" panose="02010609060101010101" pitchFamily="49" charset="-122"/>
              </a:rPr>
              <a:t>）数据逻辑结构复杂，数据量大，人工整理计算常需要消耗数月时间；</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3</a:t>
            </a:r>
            <a:r>
              <a:rPr lang="zh-CN" altLang="en-US" sz="2400" b="0" dirty="0">
                <a:solidFill>
                  <a:srgbClr val="404040"/>
                </a:solidFill>
                <a:latin typeface="+mn-lt"/>
                <a:ea typeface="楷体" panose="02010609060101010101" pitchFamily="49" charset="-122"/>
              </a:rPr>
              <a:t>）方案参数计算效率低，决策周期长，经验性太强，客观性不足；</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4</a:t>
            </a:r>
            <a:r>
              <a:rPr lang="zh-CN" altLang="en-US" sz="2400" b="0" dirty="0">
                <a:solidFill>
                  <a:srgbClr val="404040"/>
                </a:solidFill>
                <a:latin typeface="+mn-lt"/>
                <a:ea typeface="楷体" panose="02010609060101010101" pitchFamily="49" charset="-122"/>
              </a:rPr>
              <a:t>）传统方式采用</a:t>
            </a:r>
            <a:r>
              <a:rPr lang="en-US" altLang="zh-CN" sz="2400" b="0" dirty="0">
                <a:solidFill>
                  <a:srgbClr val="404040"/>
                </a:solidFill>
                <a:latin typeface="+mn-lt"/>
                <a:ea typeface="楷体" panose="02010609060101010101" pitchFamily="49" charset="-122"/>
              </a:rPr>
              <a:t>Word</a:t>
            </a:r>
            <a:r>
              <a:rPr lang="zh-CN" altLang="en-US" sz="2400" b="0" dirty="0">
                <a:solidFill>
                  <a:srgbClr val="404040"/>
                </a:solidFill>
                <a:latin typeface="+mn-lt"/>
                <a:ea typeface="楷体" panose="02010609060101010101" pitchFamily="49" charset="-122"/>
              </a:rPr>
              <a:t>、</a:t>
            </a:r>
            <a:r>
              <a:rPr lang="en-US" altLang="zh-CN" sz="2400" b="0" dirty="0">
                <a:solidFill>
                  <a:srgbClr val="404040"/>
                </a:solidFill>
                <a:latin typeface="+mn-lt"/>
                <a:ea typeface="楷体" panose="02010609060101010101" pitchFamily="49" charset="-122"/>
              </a:rPr>
              <a:t>CAD</a:t>
            </a:r>
            <a:r>
              <a:rPr lang="zh-CN" altLang="en-US" sz="2400" b="0" dirty="0">
                <a:solidFill>
                  <a:srgbClr val="404040"/>
                </a:solidFill>
                <a:latin typeface="+mn-lt"/>
                <a:ea typeface="楷体" panose="02010609060101010101" pitchFamily="49" charset="-122"/>
              </a:rPr>
              <a:t>记录，运输方案表示直观性不足。</a:t>
            </a:r>
            <a:endParaRPr lang="en-US" altLang="zh-CN" sz="2400" b="0" dirty="0">
              <a:solidFill>
                <a:srgbClr val="404040"/>
              </a:solidFill>
              <a:latin typeface="+mn-lt"/>
              <a:ea typeface="楷体" panose="02010609060101010101" pitchFamily="49" charset="-122"/>
            </a:endParaRPr>
          </a:p>
          <a:p>
            <a:r>
              <a:rPr lang="zh-CN" altLang="en-US" sz="2400" dirty="0">
                <a:solidFill>
                  <a:srgbClr val="FF0000"/>
                </a:solidFill>
                <a:latin typeface="+mn-lt"/>
                <a:ea typeface="楷体" panose="02010609060101010101" pitchFamily="49" charset="-122"/>
              </a:rPr>
              <a:t>功能模块</a:t>
            </a:r>
            <a:endParaRPr lang="en-US" altLang="zh-CN" sz="2400" dirty="0">
              <a:solidFill>
                <a:srgbClr val="FF000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1</a:t>
            </a:r>
            <a:r>
              <a:rPr lang="zh-CN" altLang="en-US" sz="2400" b="0" dirty="0">
                <a:solidFill>
                  <a:srgbClr val="404040"/>
                </a:solidFill>
                <a:latin typeface="+mn-lt"/>
                <a:ea typeface="楷体" panose="02010609060101010101" pitchFamily="49" charset="-122"/>
              </a:rPr>
              <a:t>）数据自动采集；</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2</a:t>
            </a:r>
            <a:r>
              <a:rPr lang="zh-CN" altLang="en-US" sz="2400" b="0" dirty="0">
                <a:solidFill>
                  <a:srgbClr val="404040"/>
                </a:solidFill>
                <a:latin typeface="+mn-lt"/>
                <a:ea typeface="楷体" panose="02010609060101010101" pitchFamily="49" charset="-122"/>
              </a:rPr>
              <a:t>）基于</a:t>
            </a:r>
            <a:r>
              <a:rPr lang="en-US" altLang="zh-CN" sz="2400" b="0" dirty="0">
                <a:solidFill>
                  <a:srgbClr val="404040"/>
                </a:solidFill>
                <a:latin typeface="+mn-lt"/>
                <a:ea typeface="楷体" panose="02010609060101010101" pitchFamily="49" charset="-122"/>
              </a:rPr>
              <a:t>SQL sever</a:t>
            </a:r>
            <a:r>
              <a:rPr lang="zh-CN" altLang="en-US" sz="2400" b="0" dirty="0">
                <a:solidFill>
                  <a:srgbClr val="404040"/>
                </a:solidFill>
                <a:latin typeface="+mn-lt"/>
                <a:ea typeface="楷体" panose="02010609060101010101" pitchFamily="49" charset="-122"/>
              </a:rPr>
              <a:t>的数据储存与管理；</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3</a:t>
            </a:r>
            <a:r>
              <a:rPr lang="zh-CN" altLang="en-US" sz="2400" b="0" dirty="0">
                <a:solidFill>
                  <a:srgbClr val="404040"/>
                </a:solidFill>
                <a:latin typeface="+mn-lt"/>
                <a:ea typeface="楷体" panose="02010609060101010101" pitchFamily="49" charset="-122"/>
              </a:rPr>
              <a:t>）基于两步决策理论的业务处理模块；</a:t>
            </a:r>
            <a:endParaRPr lang="en-US" altLang="zh-CN" sz="2400" b="0" dirty="0">
              <a:solidFill>
                <a:srgbClr val="404040"/>
              </a:solidFill>
              <a:latin typeface="+mn-lt"/>
              <a:ea typeface="楷体" panose="02010609060101010101" pitchFamily="49" charset="-122"/>
            </a:endParaRPr>
          </a:p>
          <a:p>
            <a:r>
              <a:rPr lang="en-US" altLang="zh-CN" sz="2400" b="0" dirty="0">
                <a:solidFill>
                  <a:srgbClr val="404040"/>
                </a:solidFill>
                <a:latin typeface="+mn-lt"/>
                <a:ea typeface="楷体" panose="02010609060101010101" pitchFamily="49" charset="-122"/>
              </a:rPr>
              <a:t>4</a:t>
            </a:r>
            <a:r>
              <a:rPr lang="zh-CN" altLang="en-US" sz="2400" b="0" dirty="0">
                <a:solidFill>
                  <a:srgbClr val="404040"/>
                </a:solidFill>
                <a:latin typeface="+mn-lt"/>
                <a:ea typeface="楷体" panose="02010609060101010101" pitchFamily="49" charset="-122"/>
              </a:rPr>
              <a:t>）基于</a:t>
            </a:r>
            <a:r>
              <a:rPr lang="en-US" altLang="zh-CN" sz="2400" b="0" dirty="0" err="1">
                <a:solidFill>
                  <a:srgbClr val="404040"/>
                </a:solidFill>
                <a:latin typeface="+mn-lt"/>
                <a:ea typeface="楷体" panose="02010609060101010101" pitchFamily="49" charset="-122"/>
              </a:rPr>
              <a:t>WebGIS</a:t>
            </a:r>
            <a:r>
              <a:rPr lang="zh-CN" altLang="en-US" sz="2400" b="0" dirty="0">
                <a:solidFill>
                  <a:srgbClr val="404040"/>
                </a:solidFill>
                <a:latin typeface="+mn-lt"/>
                <a:ea typeface="楷体" panose="02010609060101010101" pitchFamily="49" charset="-122"/>
              </a:rPr>
              <a:t>的方案可视化模块</a:t>
            </a:r>
            <a:endParaRPr lang="en-US" altLang="zh-CN" sz="2400" b="0" dirty="0">
              <a:solidFill>
                <a:srgbClr val="404040"/>
              </a:solidFill>
              <a:latin typeface="+mn-lt"/>
              <a:ea typeface="楷体" panose="02010609060101010101" pitchFamily="49" charset="-122"/>
            </a:endParaRPr>
          </a:p>
        </p:txBody>
      </p:sp>
      <p:sp>
        <p:nvSpPr>
          <p:cNvPr id="71" name="文本框 70">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3.1 </a:t>
            </a:r>
            <a:r>
              <a:rPr lang="zh-CN" altLang="en-US" sz="2800" dirty="0" smtClean="0">
                <a:solidFill>
                  <a:schemeClr val="accent2"/>
                </a:solidFill>
                <a:latin typeface="楷体" panose="02010609060101010101" pitchFamily="49" charset="-122"/>
                <a:ea typeface="楷体" panose="02010609060101010101" pitchFamily="49" charset="-122"/>
              </a:rPr>
              <a:t>决策系统研发</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5" name="灯片编号占位符 4"/>
          <p:cNvSpPr>
            <a:spLocks noGrp="1"/>
          </p:cNvSpPr>
          <p:nvPr>
            <p:ph type="sldNum" sz="quarter" idx="10"/>
          </p:nvPr>
        </p:nvSpPr>
        <p:spPr/>
        <p:txBody>
          <a:bodyPr/>
          <a:lstStyle/>
          <a:p>
            <a:fld id="{6F42FFB2-4EF5-4478-B682-9BF6E88FFDD2}"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1503484256"/>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bwMode="auto">
          <a:xfrm>
            <a:off x="533400" y="3988062"/>
            <a:ext cx="5410200" cy="2641338"/>
          </a:xfrm>
          <a:prstGeom prst="roundRect">
            <a:avLst/>
          </a:prstGeom>
          <a:solidFill>
            <a:schemeClr val="bg1">
              <a:lumMod val="85000"/>
            </a:schemeClr>
          </a:solidFill>
          <a:ln w="9525">
            <a:noFill/>
            <a:round/>
            <a:headEnd/>
            <a:tailEnd/>
          </a:ln>
        </p:spPr>
        <p:txBody>
          <a:bodyPr rtlCol="0" anchor="b"/>
          <a:lstStyle/>
          <a:p>
            <a:pPr algn="ctr"/>
            <a:r>
              <a:rPr lang="zh-CN" altLang="en-US" dirty="0" smtClean="0">
                <a:latin typeface="楷体" panose="02010609060101010101" pitchFamily="49" charset="-122"/>
                <a:ea typeface="楷体" panose="02010609060101010101" pitchFamily="49" charset="-122"/>
              </a:rPr>
              <a:t>公共</a:t>
            </a:r>
            <a:r>
              <a:rPr lang="en-US" altLang="zh-CN" dirty="0" smtClean="0">
                <a:latin typeface="+mn-lt"/>
                <a:ea typeface="楷体" panose="02010609060101010101" pitchFamily="49" charset="-122"/>
              </a:rPr>
              <a:t>GIS</a:t>
            </a:r>
            <a:r>
              <a:rPr lang="zh-CN" altLang="en-US" dirty="0">
                <a:latin typeface="+mn-lt"/>
                <a:ea typeface="楷体" panose="02010609060101010101" pitchFamily="49" charset="-122"/>
              </a:rPr>
              <a:t>开放</a:t>
            </a:r>
            <a:r>
              <a:rPr lang="zh-CN" altLang="en-US" dirty="0" smtClean="0">
                <a:latin typeface="+mn-lt"/>
                <a:ea typeface="楷体" panose="02010609060101010101" pitchFamily="49" charset="-122"/>
              </a:rPr>
              <a:t>平台服务器</a:t>
            </a:r>
            <a:endParaRPr lang="zh-CN" altLang="en-US" dirty="0">
              <a:latin typeface="+mn-lt"/>
              <a:ea typeface="楷体" panose="02010609060101010101" pitchFamily="49" charset="-122"/>
            </a:endParaRPr>
          </a:p>
        </p:txBody>
      </p:sp>
      <p:sp>
        <p:nvSpPr>
          <p:cNvPr id="5" name="圆角矩形 4"/>
          <p:cNvSpPr/>
          <p:nvPr/>
        </p:nvSpPr>
        <p:spPr bwMode="auto">
          <a:xfrm>
            <a:off x="533400" y="1447800"/>
            <a:ext cx="5410200" cy="2236621"/>
          </a:xfrm>
          <a:prstGeom prst="roundRect">
            <a:avLst/>
          </a:prstGeom>
          <a:solidFill>
            <a:schemeClr val="bg1">
              <a:lumMod val="85000"/>
            </a:schemeClr>
          </a:solidFill>
          <a:ln w="9525">
            <a:noFill/>
            <a:round/>
            <a:headEnd/>
            <a:tailEnd/>
          </a:ln>
        </p:spPr>
        <p:txBody>
          <a:bodyPr rtlCol="0" anchor="t"/>
          <a:lstStyle/>
          <a:p>
            <a:pPr algn="ctr"/>
            <a:r>
              <a:rPr lang="zh-CN" altLang="en-US" dirty="0" smtClean="0">
                <a:latin typeface="楷体" panose="02010609060101010101" pitchFamily="49" charset="-122"/>
                <a:ea typeface="楷体" panose="02010609060101010101" pitchFamily="49" charset="-122"/>
              </a:rPr>
              <a:t>外来物资运输方案决策系统用户端</a:t>
            </a:r>
            <a:endParaRPr lang="zh-CN" altLang="en-US"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3.2 </a:t>
            </a:r>
            <a:r>
              <a:rPr lang="zh-CN" altLang="en-US" sz="2800" dirty="0" smtClean="0">
                <a:solidFill>
                  <a:schemeClr val="accent2"/>
                </a:solidFill>
                <a:latin typeface="楷体" panose="02010609060101010101" pitchFamily="49" charset="-122"/>
                <a:ea typeface="楷体" panose="02010609060101010101" pitchFamily="49" charset="-122"/>
              </a:rPr>
              <a:t>决策系统研发</a:t>
            </a:r>
            <a:r>
              <a:rPr lang="en-US" altLang="zh-CN" sz="2800" dirty="0" smtClean="0">
                <a:solidFill>
                  <a:schemeClr val="accent2"/>
                </a:solidFill>
                <a:latin typeface="楷体" panose="02010609060101010101" pitchFamily="49" charset="-122"/>
                <a:ea typeface="楷体" panose="02010609060101010101" pitchFamily="49" charset="-122"/>
              </a:rPr>
              <a:t>——</a:t>
            </a:r>
            <a:r>
              <a:rPr lang="zh-CN" altLang="en-US" sz="2800" dirty="0" smtClean="0">
                <a:solidFill>
                  <a:schemeClr val="accent2"/>
                </a:solidFill>
                <a:latin typeface="楷体" panose="02010609060101010101" pitchFamily="49" charset="-122"/>
                <a:ea typeface="楷体" panose="02010609060101010101" pitchFamily="49" charset="-122"/>
              </a:rPr>
              <a:t>数据采集</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220568" y="1219199"/>
            <a:ext cx="12663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53607" y="941409"/>
            <a:ext cx="5742393" cy="461665"/>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研究：数据</a:t>
            </a:r>
            <a:r>
              <a:rPr lang="zh-CN" altLang="en-US" sz="2400" dirty="0" smtClean="0">
                <a:solidFill>
                  <a:srgbClr val="FF0000"/>
                </a:solidFill>
                <a:latin typeface="楷体" panose="02010609060101010101" pitchFamily="49" charset="-122"/>
                <a:ea typeface="楷体" panose="02010609060101010101" pitchFamily="49" charset="-122"/>
                <a:sym typeface="+mn-lt"/>
              </a:rPr>
              <a:t>批量</a:t>
            </a:r>
            <a:r>
              <a:rPr lang="zh-CN" altLang="en-US" sz="2400" dirty="0" smtClean="0">
                <a:solidFill>
                  <a:srgbClr val="404040"/>
                </a:solidFill>
                <a:latin typeface="楷体" panose="02010609060101010101" pitchFamily="49" charset="-122"/>
                <a:ea typeface="楷体" panose="02010609060101010101" pitchFamily="49" charset="-122"/>
                <a:sym typeface="+mn-lt"/>
              </a:rPr>
              <a:t>采集模块研究</a:t>
            </a:r>
            <a:endParaRPr lang="zh-CN" altLang="en-US" sz="2400" dirty="0">
              <a:solidFill>
                <a:srgbClr val="FF0000"/>
              </a:solidFill>
              <a:latin typeface="楷体" panose="02010609060101010101" pitchFamily="49" charset="-122"/>
              <a:ea typeface="楷体" panose="02010609060101010101" pitchFamily="49" charset="-122"/>
              <a:sym typeface="+mn-lt"/>
            </a:endParaRPr>
          </a:p>
        </p:txBody>
      </p:sp>
      <p:sp>
        <p:nvSpPr>
          <p:cNvPr id="3" name="圆角矩形 2"/>
          <p:cNvSpPr/>
          <p:nvPr/>
        </p:nvSpPr>
        <p:spPr bwMode="auto">
          <a:xfrm>
            <a:off x="658407" y="1981200"/>
            <a:ext cx="2362200" cy="789225"/>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楷体" panose="02010609060101010101" pitchFamily="49" charset="-122"/>
                <a:ea typeface="楷体" panose="02010609060101010101" pitchFamily="49" charset="-122"/>
              </a:rPr>
              <a:t>确定采集数据类型，包括距离、坐标等</a:t>
            </a:r>
            <a:endParaRPr lang="zh-CN" altLang="en-US" b="0" dirty="0">
              <a:solidFill>
                <a:srgbClr val="404040"/>
              </a:solidFill>
              <a:latin typeface="楷体" panose="02010609060101010101" pitchFamily="49" charset="-122"/>
              <a:ea typeface="楷体" panose="02010609060101010101" pitchFamily="49" charset="-122"/>
            </a:endParaRPr>
          </a:p>
        </p:txBody>
      </p:sp>
      <p:sp>
        <p:nvSpPr>
          <p:cNvPr id="6" name="圆角矩形 5"/>
          <p:cNvSpPr/>
          <p:nvPr/>
        </p:nvSpPr>
        <p:spPr bwMode="auto">
          <a:xfrm>
            <a:off x="658407" y="3103897"/>
            <a:ext cx="2362200"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编辑请求参数</a:t>
            </a:r>
            <a:r>
              <a:rPr lang="en-US" altLang="zh-CN" b="0" dirty="0" smtClean="0">
                <a:solidFill>
                  <a:srgbClr val="404040"/>
                </a:solidFill>
                <a:latin typeface="+mn-lt"/>
                <a:ea typeface="楷体" panose="02010609060101010101" pitchFamily="49" charset="-122"/>
              </a:rPr>
              <a:t>URL</a:t>
            </a:r>
            <a:endParaRPr lang="zh-CN" altLang="en-US" b="0" dirty="0">
              <a:solidFill>
                <a:srgbClr val="404040"/>
              </a:solidFill>
              <a:latin typeface="+mn-lt"/>
              <a:ea typeface="楷体" panose="02010609060101010101" pitchFamily="49" charset="-122"/>
            </a:endParaRPr>
          </a:p>
        </p:txBody>
      </p:sp>
      <p:sp>
        <p:nvSpPr>
          <p:cNvPr id="8" name="圆角矩形 7"/>
          <p:cNvSpPr/>
          <p:nvPr/>
        </p:nvSpPr>
        <p:spPr bwMode="auto">
          <a:xfrm>
            <a:off x="862603" y="4052050"/>
            <a:ext cx="4724400" cy="421596"/>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GIS</a:t>
            </a:r>
            <a:r>
              <a:rPr lang="zh-CN" altLang="en-US" b="0" dirty="0" smtClean="0">
                <a:solidFill>
                  <a:srgbClr val="404040"/>
                </a:solidFill>
                <a:latin typeface="+mn-lt"/>
                <a:ea typeface="楷体" panose="02010609060101010101" pitchFamily="49" charset="-122"/>
              </a:rPr>
              <a:t>平台</a:t>
            </a:r>
            <a:r>
              <a:rPr lang="en-US" altLang="zh-CN" b="0" dirty="0" smtClean="0">
                <a:solidFill>
                  <a:srgbClr val="404040"/>
                </a:solidFill>
                <a:latin typeface="+mn-lt"/>
                <a:ea typeface="楷体" panose="02010609060101010101" pitchFamily="49" charset="-122"/>
              </a:rPr>
              <a:t>API</a:t>
            </a:r>
            <a:r>
              <a:rPr lang="zh-CN" altLang="en-US" b="0" dirty="0" smtClean="0">
                <a:solidFill>
                  <a:srgbClr val="404040"/>
                </a:solidFill>
                <a:latin typeface="+mn-lt"/>
                <a:ea typeface="楷体" panose="02010609060101010101" pitchFamily="49" charset="-122"/>
              </a:rPr>
              <a:t>接口</a:t>
            </a:r>
            <a:endParaRPr lang="zh-CN" altLang="en-US" b="0" dirty="0">
              <a:solidFill>
                <a:srgbClr val="404040"/>
              </a:solidFill>
              <a:latin typeface="+mn-lt"/>
              <a:ea typeface="楷体" panose="02010609060101010101" pitchFamily="49" charset="-122"/>
            </a:endParaRPr>
          </a:p>
        </p:txBody>
      </p:sp>
      <p:sp>
        <p:nvSpPr>
          <p:cNvPr id="9" name="圆角矩形 8"/>
          <p:cNvSpPr/>
          <p:nvPr/>
        </p:nvSpPr>
        <p:spPr bwMode="auto">
          <a:xfrm>
            <a:off x="838200" y="4895188"/>
            <a:ext cx="2285999"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路线规划</a:t>
            </a:r>
            <a:endParaRPr lang="zh-CN" altLang="en-US" b="0" dirty="0">
              <a:solidFill>
                <a:srgbClr val="404040"/>
              </a:solidFill>
              <a:latin typeface="+mn-lt"/>
              <a:ea typeface="楷体" panose="02010609060101010101" pitchFamily="49" charset="-122"/>
            </a:endParaRPr>
          </a:p>
        </p:txBody>
      </p:sp>
      <p:sp>
        <p:nvSpPr>
          <p:cNvPr id="10" name="圆角矩形 9"/>
          <p:cNvSpPr/>
          <p:nvPr/>
        </p:nvSpPr>
        <p:spPr bwMode="auto">
          <a:xfrm>
            <a:off x="838200" y="5491339"/>
            <a:ext cx="2285999"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a:solidFill>
                  <a:srgbClr val="404040"/>
                </a:solidFill>
                <a:latin typeface="+mn-lt"/>
                <a:ea typeface="楷体" panose="02010609060101010101" pitchFamily="49" charset="-122"/>
              </a:rPr>
              <a:t>批量算路</a:t>
            </a:r>
          </a:p>
        </p:txBody>
      </p:sp>
      <p:sp>
        <p:nvSpPr>
          <p:cNvPr id="11" name="圆角矩形 10"/>
          <p:cNvSpPr/>
          <p:nvPr/>
        </p:nvSpPr>
        <p:spPr bwMode="auto">
          <a:xfrm>
            <a:off x="3429000" y="4908521"/>
            <a:ext cx="2133600"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正逆地理编码</a:t>
            </a:r>
            <a:endParaRPr lang="zh-CN" altLang="en-US" b="0" dirty="0">
              <a:solidFill>
                <a:srgbClr val="404040"/>
              </a:solidFill>
              <a:latin typeface="+mn-lt"/>
              <a:ea typeface="楷体" panose="02010609060101010101" pitchFamily="49" charset="-122"/>
            </a:endParaRPr>
          </a:p>
        </p:txBody>
      </p:sp>
      <p:sp>
        <p:nvSpPr>
          <p:cNvPr id="12" name="圆角矩形 11"/>
          <p:cNvSpPr/>
          <p:nvPr/>
        </p:nvSpPr>
        <p:spPr bwMode="auto">
          <a:xfrm>
            <a:off x="3429000" y="5465886"/>
            <a:ext cx="2136058"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a:solidFill>
                  <a:srgbClr val="404040"/>
                </a:solidFill>
                <a:latin typeface="+mn-lt"/>
                <a:ea typeface="楷体" panose="02010609060101010101" pitchFamily="49" charset="-122"/>
              </a:rPr>
              <a:t>坐标转换</a:t>
            </a:r>
          </a:p>
        </p:txBody>
      </p:sp>
      <p:sp>
        <p:nvSpPr>
          <p:cNvPr id="13" name="圆角矩形 12"/>
          <p:cNvSpPr/>
          <p:nvPr/>
        </p:nvSpPr>
        <p:spPr bwMode="auto">
          <a:xfrm>
            <a:off x="3429000" y="3124200"/>
            <a:ext cx="2362200" cy="4775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接受返回数据参数</a:t>
            </a:r>
            <a:endParaRPr lang="zh-CN" altLang="en-US" b="0" dirty="0">
              <a:solidFill>
                <a:srgbClr val="404040"/>
              </a:solidFill>
              <a:latin typeface="+mn-lt"/>
              <a:ea typeface="楷体" panose="02010609060101010101" pitchFamily="49" charset="-122"/>
            </a:endParaRPr>
          </a:p>
        </p:txBody>
      </p:sp>
      <p:sp>
        <p:nvSpPr>
          <p:cNvPr id="14" name="圆角矩形 13"/>
          <p:cNvSpPr/>
          <p:nvPr/>
        </p:nvSpPr>
        <p:spPr bwMode="auto">
          <a:xfrm>
            <a:off x="3429000" y="1981200"/>
            <a:ext cx="2362200" cy="793265"/>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解析</a:t>
            </a:r>
            <a:r>
              <a:rPr lang="en-US" altLang="zh-CN" b="0" dirty="0" smtClean="0">
                <a:solidFill>
                  <a:srgbClr val="404040"/>
                </a:solidFill>
                <a:latin typeface="+mn-lt"/>
                <a:ea typeface="楷体" panose="02010609060101010101" pitchFamily="49" charset="-122"/>
              </a:rPr>
              <a:t>JSON</a:t>
            </a:r>
            <a:r>
              <a:rPr lang="zh-CN" altLang="en-US" b="0" dirty="0" smtClean="0">
                <a:solidFill>
                  <a:srgbClr val="404040"/>
                </a:solidFill>
                <a:latin typeface="+mn-lt"/>
                <a:ea typeface="楷体" panose="02010609060101010101" pitchFamily="49" charset="-122"/>
              </a:rPr>
              <a:t>格式数据，提取有效数据</a:t>
            </a:r>
            <a:endParaRPr lang="zh-CN" altLang="en-US" b="0" dirty="0">
              <a:solidFill>
                <a:srgbClr val="404040"/>
              </a:solidFill>
              <a:latin typeface="+mn-lt"/>
              <a:ea typeface="楷体" panose="02010609060101010101" pitchFamily="49" charset="-122"/>
            </a:endParaRPr>
          </a:p>
        </p:txBody>
      </p:sp>
      <p:sp>
        <p:nvSpPr>
          <p:cNvPr id="16" name="圆角矩形 15"/>
          <p:cNvSpPr/>
          <p:nvPr/>
        </p:nvSpPr>
        <p:spPr bwMode="auto">
          <a:xfrm>
            <a:off x="658407" y="4800600"/>
            <a:ext cx="5132793" cy="1219200"/>
          </a:xfrm>
          <a:prstGeom prst="roundRect">
            <a:avLst/>
          </a:prstGeom>
          <a:noFill/>
          <a:ln w="9525">
            <a:solidFill>
              <a:schemeClr val="tx1"/>
            </a:solidFill>
            <a:round/>
            <a:headEnd/>
            <a:tailEnd/>
          </a:ln>
        </p:spPr>
        <p:txBody>
          <a:bodyPr rtlCol="0" anchor="ctr"/>
          <a:lstStyle/>
          <a:p>
            <a:pPr algn="ctr"/>
            <a:endParaRPr lang="zh-CN" altLang="en-US"/>
          </a:p>
        </p:txBody>
      </p:sp>
      <p:cxnSp>
        <p:nvCxnSpPr>
          <p:cNvPr id="18" name="直接箭头连接符 17"/>
          <p:cNvCxnSpPr>
            <a:stCxn id="3" idx="2"/>
            <a:endCxn id="6" idx="0"/>
          </p:cNvCxnSpPr>
          <p:nvPr/>
        </p:nvCxnSpPr>
        <p:spPr bwMode="auto">
          <a:xfrm>
            <a:off x="1839507" y="2770425"/>
            <a:ext cx="0" cy="333472"/>
          </a:xfrm>
          <a:prstGeom prst="straightConnector1">
            <a:avLst/>
          </a:prstGeom>
          <a:ln w="38100">
            <a:solidFill>
              <a:srgbClr val="3FCD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2"/>
          </p:cNvCxnSpPr>
          <p:nvPr/>
        </p:nvCxnSpPr>
        <p:spPr bwMode="auto">
          <a:xfrm>
            <a:off x="1839507" y="3581400"/>
            <a:ext cx="0" cy="470650"/>
          </a:xfrm>
          <a:prstGeom prst="straightConnector1">
            <a:avLst/>
          </a:prstGeom>
          <a:ln w="38100">
            <a:solidFill>
              <a:srgbClr val="3FCD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bwMode="auto">
          <a:xfrm flipV="1">
            <a:off x="4648200" y="3579266"/>
            <a:ext cx="0" cy="472784"/>
          </a:xfrm>
          <a:prstGeom prst="straightConnector1">
            <a:avLst/>
          </a:prstGeom>
          <a:ln w="38100">
            <a:solidFill>
              <a:srgbClr val="3FCD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0"/>
            <a:endCxn id="14" idx="2"/>
          </p:cNvCxnSpPr>
          <p:nvPr/>
        </p:nvCxnSpPr>
        <p:spPr bwMode="auto">
          <a:xfrm flipV="1">
            <a:off x="4610100" y="2774465"/>
            <a:ext cx="0" cy="349735"/>
          </a:xfrm>
          <a:prstGeom prst="straightConnector1">
            <a:avLst/>
          </a:prstGeom>
          <a:ln w="38100">
            <a:solidFill>
              <a:srgbClr val="3FCD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8" idx="2"/>
            <a:endCxn id="16" idx="0"/>
          </p:cNvCxnSpPr>
          <p:nvPr/>
        </p:nvCxnSpPr>
        <p:spPr bwMode="auto">
          <a:xfrm>
            <a:off x="3224803" y="4473646"/>
            <a:ext cx="1" cy="326954"/>
          </a:xfrm>
          <a:prstGeom prst="straightConnector1">
            <a:avLst/>
          </a:prstGeom>
          <a:ln w="38100">
            <a:solidFill>
              <a:srgbClr val="3FCD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245947" y="3595539"/>
            <a:ext cx="1090363"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发送</a:t>
            </a:r>
            <a:r>
              <a:rPr lang="en-US" altLang="zh-CN" b="0" dirty="0" smtClean="0">
                <a:latin typeface="楷体" panose="02010609060101010101" pitchFamily="49" charset="-122"/>
                <a:ea typeface="楷体" panose="02010609060101010101" pitchFamily="49" charset="-122"/>
              </a:rPr>
              <a:t>URL</a:t>
            </a:r>
            <a:endParaRPr lang="zh-CN" altLang="en-US" b="0" dirty="0">
              <a:latin typeface="楷体" panose="02010609060101010101" pitchFamily="49" charset="-122"/>
              <a:ea typeface="楷体" panose="02010609060101010101" pitchFamily="49" charset="-122"/>
            </a:endParaRPr>
          </a:p>
        </p:txBody>
      </p:sp>
      <p:sp>
        <p:nvSpPr>
          <p:cNvPr id="36" name="文本框 35"/>
          <p:cNvSpPr txBox="1"/>
          <p:nvPr/>
        </p:nvSpPr>
        <p:spPr>
          <a:xfrm>
            <a:off x="4039700" y="3612446"/>
            <a:ext cx="1217000" cy="400110"/>
          </a:xfrm>
          <a:prstGeom prst="rect">
            <a:avLst/>
          </a:prstGeom>
          <a:noFill/>
        </p:spPr>
        <p:txBody>
          <a:bodyPr wrap="none" rtlCol="0">
            <a:spAutoFit/>
          </a:bodyPr>
          <a:lstStyle/>
          <a:p>
            <a:r>
              <a:rPr lang="zh-CN" altLang="en-US" b="0" dirty="0">
                <a:latin typeface="楷体" panose="02010609060101010101" pitchFamily="49" charset="-122"/>
                <a:ea typeface="楷体" panose="02010609060101010101" pitchFamily="49" charset="-122"/>
              </a:rPr>
              <a:t>返回参数</a:t>
            </a:r>
          </a:p>
        </p:txBody>
      </p:sp>
      <p:sp>
        <p:nvSpPr>
          <p:cNvPr id="37" name="文本框 36"/>
          <p:cNvSpPr txBox="1"/>
          <p:nvPr/>
        </p:nvSpPr>
        <p:spPr>
          <a:xfrm>
            <a:off x="3224803" y="4424984"/>
            <a:ext cx="1980029" cy="400110"/>
          </a:xfrm>
          <a:prstGeom prst="rect">
            <a:avLst/>
          </a:prstGeom>
          <a:noFill/>
        </p:spPr>
        <p:txBody>
          <a:bodyPr wrap="none" rtlCol="0">
            <a:spAutoFit/>
          </a:bodyPr>
          <a:lstStyle/>
          <a:p>
            <a:r>
              <a:rPr lang="zh-CN" altLang="en-US" b="0" dirty="0">
                <a:latin typeface="楷体" panose="02010609060101010101" pitchFamily="49" charset="-122"/>
                <a:ea typeface="楷体" panose="02010609060101010101" pitchFamily="49" charset="-122"/>
              </a:rPr>
              <a:t>对应</a:t>
            </a:r>
            <a:r>
              <a:rPr lang="zh-CN" altLang="en-US" b="0" dirty="0" smtClean="0">
                <a:latin typeface="楷体" panose="02010609060101010101" pitchFamily="49" charset="-122"/>
                <a:ea typeface="楷体" panose="02010609060101010101" pitchFamily="49" charset="-122"/>
              </a:rPr>
              <a:t>的服务接口</a:t>
            </a:r>
            <a:endParaRPr lang="zh-CN" altLang="en-US" b="0" dirty="0">
              <a:latin typeface="楷体" panose="02010609060101010101" pitchFamily="49" charset="-122"/>
              <a:ea typeface="楷体" panose="02010609060101010101" pitchFamily="49" charset="-122"/>
            </a:endParaRPr>
          </a:p>
        </p:txBody>
      </p:sp>
      <p:pic>
        <p:nvPicPr>
          <p:cNvPr id="38" name="图片 37"/>
          <p:cNvPicPr/>
          <p:nvPr/>
        </p:nvPicPr>
        <p:blipFill>
          <a:blip r:embed="rId4"/>
          <a:stretch>
            <a:fillRect/>
          </a:stretch>
        </p:blipFill>
        <p:spPr>
          <a:xfrm>
            <a:off x="6367398" y="3765630"/>
            <a:ext cx="4277973" cy="2743046"/>
          </a:xfrm>
          <a:prstGeom prst="rect">
            <a:avLst/>
          </a:prstGeom>
        </p:spPr>
      </p:pic>
      <p:pic>
        <p:nvPicPr>
          <p:cNvPr id="39" name="图片 38"/>
          <p:cNvPicPr/>
          <p:nvPr/>
        </p:nvPicPr>
        <p:blipFill>
          <a:blip r:embed="rId5" cstate="print"/>
          <a:stretch>
            <a:fillRect/>
          </a:stretch>
        </p:blipFill>
        <p:spPr>
          <a:xfrm>
            <a:off x="6355851" y="973120"/>
            <a:ext cx="4273123" cy="2711301"/>
          </a:xfrm>
          <a:prstGeom prst="rect">
            <a:avLst/>
          </a:prstGeom>
        </p:spPr>
      </p:pic>
      <p:sp>
        <p:nvSpPr>
          <p:cNvPr id="40" name="文本框 39"/>
          <p:cNvSpPr txBox="1"/>
          <p:nvPr/>
        </p:nvSpPr>
        <p:spPr>
          <a:xfrm>
            <a:off x="10616434" y="1675388"/>
            <a:ext cx="1241829" cy="1323439"/>
          </a:xfrm>
          <a:prstGeom prst="rect">
            <a:avLst/>
          </a:prstGeom>
          <a:noFill/>
        </p:spPr>
        <p:txBody>
          <a:bodyPr wrap="square" rtlCol="0">
            <a:spAutoFit/>
          </a:bodyPr>
          <a:lstStyle/>
          <a:p>
            <a:r>
              <a:rPr lang="zh-CN" altLang="en-US" b="0" dirty="0" smtClean="0">
                <a:solidFill>
                  <a:srgbClr val="FF0000"/>
                </a:solidFill>
                <a:latin typeface="+mn-lt"/>
                <a:ea typeface="楷体" panose="02010609060101010101" pitchFamily="49" charset="-122"/>
              </a:rPr>
              <a:t>基于</a:t>
            </a:r>
            <a:endParaRPr lang="en-US" altLang="zh-CN" b="0" dirty="0" smtClean="0">
              <a:solidFill>
                <a:srgbClr val="FF0000"/>
              </a:solidFill>
              <a:latin typeface="+mn-lt"/>
              <a:ea typeface="楷体" panose="02010609060101010101" pitchFamily="49" charset="-122"/>
            </a:endParaRPr>
          </a:p>
          <a:p>
            <a:r>
              <a:rPr lang="en-US" altLang="zh-CN" b="0" dirty="0" smtClean="0">
                <a:solidFill>
                  <a:srgbClr val="FF0000"/>
                </a:solidFill>
                <a:latin typeface="+mn-lt"/>
                <a:ea typeface="楷体" panose="02010609060101010101" pitchFamily="49" charset="-122"/>
              </a:rPr>
              <a:t>Web API</a:t>
            </a:r>
            <a:r>
              <a:rPr lang="zh-CN" altLang="en-US" b="0" dirty="0" smtClean="0">
                <a:solidFill>
                  <a:srgbClr val="FF0000"/>
                </a:solidFill>
                <a:latin typeface="+mn-lt"/>
                <a:ea typeface="楷体" panose="02010609060101010101" pitchFamily="49" charset="-122"/>
              </a:rPr>
              <a:t>的数据批量采集</a:t>
            </a:r>
            <a:endParaRPr lang="zh-CN" altLang="en-US" b="0" dirty="0">
              <a:solidFill>
                <a:srgbClr val="FF0000"/>
              </a:solidFill>
              <a:latin typeface="+mn-lt"/>
              <a:ea typeface="楷体" panose="02010609060101010101" pitchFamily="49" charset="-122"/>
            </a:endParaRPr>
          </a:p>
        </p:txBody>
      </p:sp>
      <p:sp>
        <p:nvSpPr>
          <p:cNvPr id="41" name="文本框 40"/>
          <p:cNvSpPr txBox="1"/>
          <p:nvPr/>
        </p:nvSpPr>
        <p:spPr>
          <a:xfrm>
            <a:off x="10645371" y="4513855"/>
            <a:ext cx="1241829" cy="1015663"/>
          </a:xfrm>
          <a:prstGeom prst="rect">
            <a:avLst/>
          </a:prstGeom>
          <a:noFill/>
        </p:spPr>
        <p:txBody>
          <a:bodyPr wrap="square" rtlCol="0">
            <a:spAutoFit/>
          </a:bodyPr>
          <a:lstStyle/>
          <a:p>
            <a:r>
              <a:rPr lang="zh-CN" altLang="en-US" b="0" dirty="0" smtClean="0">
                <a:solidFill>
                  <a:srgbClr val="FF0000"/>
                </a:solidFill>
                <a:latin typeface="+mn-lt"/>
                <a:ea typeface="楷体" panose="02010609060101010101" pitchFamily="49" charset="-122"/>
              </a:rPr>
              <a:t>人工采集数据输入接口</a:t>
            </a:r>
            <a:endParaRPr lang="zh-CN" altLang="en-US" b="0" dirty="0">
              <a:solidFill>
                <a:srgbClr val="FF0000"/>
              </a:solidFill>
              <a:latin typeface="+mn-lt"/>
              <a:ea typeface="楷体" panose="02010609060101010101" pitchFamily="49" charset="-122"/>
            </a:endParaRPr>
          </a:p>
        </p:txBody>
      </p:sp>
      <p:sp>
        <p:nvSpPr>
          <p:cNvPr id="17" name="灯片编号占位符 16"/>
          <p:cNvSpPr>
            <a:spLocks noGrp="1"/>
          </p:cNvSpPr>
          <p:nvPr>
            <p:ph type="sldNum" sz="quarter" idx="10"/>
          </p:nvPr>
        </p:nvSpPr>
        <p:spPr/>
        <p:txBody>
          <a:bodyPr/>
          <a:lstStyle/>
          <a:p>
            <a:fld id="{6F42FFB2-4EF5-4478-B682-9BF6E88FFDD2}" type="slidenum">
              <a:rPr lang="zh-CN" altLang="en-US" smtClean="0"/>
              <a:t>18</a:t>
            </a:fld>
            <a:endParaRPr lang="zh-CN" altLang="en-US"/>
          </a:p>
        </p:txBody>
      </p:sp>
    </p:spTree>
    <p:custDataLst>
      <p:tags r:id="rId1"/>
    </p:custDataLst>
    <p:extLst>
      <p:ext uri="{BB962C8B-B14F-4D97-AF65-F5344CB8AC3E}">
        <p14:creationId xmlns:p14="http://schemas.microsoft.com/office/powerpoint/2010/main" val="190163562"/>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0568" y="1219199"/>
            <a:ext cx="12663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53607" y="941409"/>
            <a:ext cx="5132793" cy="461665"/>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研究：数据库储存与管理模块</a:t>
            </a:r>
            <a:endParaRPr lang="zh-CN" altLang="en-US" sz="2400" dirty="0">
              <a:solidFill>
                <a:srgbClr val="FF0000"/>
              </a:solidFill>
              <a:latin typeface="楷体" panose="02010609060101010101" pitchFamily="49" charset="-122"/>
              <a:ea typeface="楷体" panose="02010609060101010101" pitchFamily="49" charset="-122"/>
              <a:sym typeface="+mn-lt"/>
            </a:endParaRPr>
          </a:p>
        </p:txBody>
      </p:sp>
      <p:sp>
        <p:nvSpPr>
          <p:cNvPr id="5" name="矩形 4"/>
          <p:cNvSpPr/>
          <p:nvPr/>
        </p:nvSpPr>
        <p:spPr>
          <a:xfrm>
            <a:off x="6261295" y="941409"/>
            <a:ext cx="5105400" cy="461665"/>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研究：业务处理模块设计</a:t>
            </a:r>
            <a:endParaRPr lang="zh-CN" altLang="en-US" sz="2400" dirty="0">
              <a:solidFill>
                <a:srgbClr val="FF0000"/>
              </a:solidFill>
              <a:latin typeface="楷体" panose="02010609060101010101" pitchFamily="49" charset="-122"/>
              <a:ea typeface="楷体" panose="02010609060101010101" pitchFamily="49" charset="-122"/>
              <a:sym typeface="+mn-lt"/>
            </a:endParaRPr>
          </a:p>
        </p:txBody>
      </p:sp>
      <p:sp>
        <p:nvSpPr>
          <p:cNvPr id="3" name="圆角矩形 2"/>
          <p:cNvSpPr/>
          <p:nvPr/>
        </p:nvSpPr>
        <p:spPr bwMode="auto">
          <a:xfrm>
            <a:off x="1745654" y="1462651"/>
            <a:ext cx="2833097" cy="53340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a:solidFill>
                  <a:srgbClr val="404040"/>
                </a:solidFill>
                <a:latin typeface="+mn-lt"/>
                <a:ea typeface="楷体" panose="02010609060101010101" pitchFamily="49" charset="-122"/>
              </a:rPr>
              <a:t>决策</a:t>
            </a:r>
            <a:r>
              <a:rPr lang="zh-CN" altLang="en-US" b="0" dirty="0" smtClean="0">
                <a:solidFill>
                  <a:srgbClr val="404040"/>
                </a:solidFill>
                <a:latin typeface="+mn-lt"/>
                <a:ea typeface="楷体" panose="02010609060101010101" pitchFamily="49" charset="-122"/>
              </a:rPr>
              <a:t>系统</a:t>
            </a:r>
            <a:r>
              <a:rPr lang="en-US" altLang="zh-CN" b="0" dirty="0" smtClean="0">
                <a:solidFill>
                  <a:srgbClr val="404040"/>
                </a:solidFill>
                <a:latin typeface="+mn-lt"/>
                <a:ea typeface="楷体" panose="02010609060101010101" pitchFamily="49" charset="-122"/>
              </a:rPr>
              <a:t>GUI</a:t>
            </a:r>
            <a:r>
              <a:rPr lang="zh-CN" altLang="en-US" b="0" dirty="0" smtClean="0">
                <a:solidFill>
                  <a:srgbClr val="404040"/>
                </a:solidFill>
                <a:latin typeface="+mn-lt"/>
                <a:ea typeface="楷体" panose="02010609060101010101" pitchFamily="49" charset="-122"/>
              </a:rPr>
              <a:t>交互界面</a:t>
            </a:r>
            <a:endParaRPr lang="zh-CN" altLang="en-US" b="0" dirty="0">
              <a:solidFill>
                <a:srgbClr val="404040"/>
              </a:solidFill>
              <a:latin typeface="+mn-lt"/>
              <a:ea typeface="楷体" panose="02010609060101010101" pitchFamily="49" charset="-122"/>
            </a:endParaRPr>
          </a:p>
        </p:txBody>
      </p:sp>
      <p:sp>
        <p:nvSpPr>
          <p:cNvPr id="27" name="圆角矩形 26"/>
          <p:cNvSpPr/>
          <p:nvPr/>
        </p:nvSpPr>
        <p:spPr bwMode="auto">
          <a:xfrm>
            <a:off x="353607" y="2438400"/>
            <a:ext cx="1703600" cy="68580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ODBC</a:t>
            </a:r>
            <a:r>
              <a:rPr lang="zh-CN" altLang="en-US" b="0" dirty="0" smtClean="0">
                <a:solidFill>
                  <a:srgbClr val="404040"/>
                </a:solidFill>
                <a:latin typeface="+mn-lt"/>
                <a:ea typeface="楷体" panose="02010609060101010101" pitchFamily="49" charset="-122"/>
              </a:rPr>
              <a:t>技术数据库连接</a:t>
            </a:r>
            <a:endParaRPr lang="zh-CN" altLang="en-US" b="0" dirty="0">
              <a:solidFill>
                <a:srgbClr val="404040"/>
              </a:solidFill>
              <a:latin typeface="+mn-lt"/>
              <a:ea typeface="楷体" panose="02010609060101010101" pitchFamily="49" charset="-122"/>
            </a:endParaRPr>
          </a:p>
        </p:txBody>
      </p:sp>
      <p:sp>
        <p:nvSpPr>
          <p:cNvPr id="28" name="圆角矩形 27"/>
          <p:cNvSpPr/>
          <p:nvPr/>
        </p:nvSpPr>
        <p:spPr bwMode="auto">
          <a:xfrm>
            <a:off x="4267200" y="2438400"/>
            <a:ext cx="1703600" cy="68580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多线程技术数据库控制</a:t>
            </a:r>
            <a:endParaRPr lang="zh-CN" altLang="en-US" b="0" dirty="0">
              <a:solidFill>
                <a:srgbClr val="404040"/>
              </a:solidFill>
              <a:latin typeface="+mn-lt"/>
              <a:ea typeface="楷体" panose="02010609060101010101" pitchFamily="49" charset="-122"/>
            </a:endParaRPr>
          </a:p>
        </p:txBody>
      </p:sp>
      <p:sp>
        <p:nvSpPr>
          <p:cNvPr id="29" name="圆角矩形 28"/>
          <p:cNvSpPr/>
          <p:nvPr/>
        </p:nvSpPr>
        <p:spPr bwMode="auto">
          <a:xfrm>
            <a:off x="2310403" y="2434540"/>
            <a:ext cx="1703600" cy="68580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Model/View</a:t>
            </a:r>
            <a:r>
              <a:rPr lang="zh-CN" altLang="en-US" b="0" dirty="0" smtClean="0">
                <a:solidFill>
                  <a:srgbClr val="404040"/>
                </a:solidFill>
                <a:latin typeface="+mn-lt"/>
                <a:ea typeface="楷体" panose="02010609060101010101" pitchFamily="49" charset="-122"/>
              </a:rPr>
              <a:t>：增删改</a:t>
            </a:r>
            <a:r>
              <a:rPr lang="zh-CN" altLang="en-US" b="0" dirty="0">
                <a:solidFill>
                  <a:srgbClr val="404040"/>
                </a:solidFill>
                <a:latin typeface="+mn-lt"/>
                <a:ea typeface="楷体" panose="02010609060101010101" pitchFamily="49" charset="-122"/>
              </a:rPr>
              <a:t>查</a:t>
            </a:r>
          </a:p>
        </p:txBody>
      </p:sp>
      <p:sp>
        <p:nvSpPr>
          <p:cNvPr id="30" name="圆角矩形 29"/>
          <p:cNvSpPr/>
          <p:nvPr/>
        </p:nvSpPr>
        <p:spPr bwMode="auto">
          <a:xfrm>
            <a:off x="1745653" y="3505200"/>
            <a:ext cx="2833097" cy="515603"/>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SQL Sever</a:t>
            </a:r>
            <a:r>
              <a:rPr lang="zh-CN" altLang="en-US" b="0" dirty="0" smtClean="0">
                <a:solidFill>
                  <a:srgbClr val="404040"/>
                </a:solidFill>
                <a:latin typeface="+mn-lt"/>
                <a:ea typeface="楷体" panose="02010609060101010101" pitchFamily="49" charset="-122"/>
              </a:rPr>
              <a:t>数据库</a:t>
            </a:r>
            <a:endParaRPr lang="zh-CN" altLang="en-US" b="0" dirty="0">
              <a:solidFill>
                <a:srgbClr val="404040"/>
              </a:solidFill>
              <a:latin typeface="+mn-lt"/>
              <a:ea typeface="楷体" panose="02010609060101010101" pitchFamily="49" charset="-122"/>
            </a:endParaRPr>
          </a:p>
        </p:txBody>
      </p:sp>
      <p:cxnSp>
        <p:nvCxnSpPr>
          <p:cNvPr id="32" name="肘形连接符 31"/>
          <p:cNvCxnSpPr>
            <a:stCxn id="3" idx="1"/>
            <a:endCxn id="27" idx="0"/>
          </p:cNvCxnSpPr>
          <p:nvPr/>
        </p:nvCxnSpPr>
        <p:spPr bwMode="auto">
          <a:xfrm rot="10800000" flipV="1">
            <a:off x="1205408" y="1729350"/>
            <a:ext cx="540247" cy="709049"/>
          </a:xfrm>
          <a:prstGeom prst="bentConnector2">
            <a:avLst/>
          </a:prstGeom>
          <a:ln w="31750">
            <a:solidFill>
              <a:srgbClr val="00C7F6"/>
            </a:solidFill>
            <a:headEnd type="none" w="med" len="med"/>
            <a:tailEnd type="triangle" w="lg" len="lg"/>
          </a:ln>
        </p:spPr>
        <p:style>
          <a:lnRef idx="1">
            <a:schemeClr val="accent4"/>
          </a:lnRef>
          <a:fillRef idx="0">
            <a:schemeClr val="accent4"/>
          </a:fillRef>
          <a:effectRef idx="0">
            <a:schemeClr val="accent4"/>
          </a:effectRef>
          <a:fontRef idx="minor">
            <a:schemeClr val="tx1"/>
          </a:fontRef>
        </p:style>
      </p:cxnSp>
      <p:cxnSp>
        <p:nvCxnSpPr>
          <p:cNvPr id="34" name="肘形连接符 33"/>
          <p:cNvCxnSpPr>
            <a:stCxn id="27" idx="2"/>
            <a:endCxn id="30" idx="1"/>
          </p:cNvCxnSpPr>
          <p:nvPr/>
        </p:nvCxnSpPr>
        <p:spPr bwMode="auto">
          <a:xfrm rot="16200000" flipH="1">
            <a:off x="1156129" y="3173478"/>
            <a:ext cx="638802" cy="540246"/>
          </a:xfrm>
          <a:prstGeom prst="bentConnector2">
            <a:avLst/>
          </a:prstGeom>
          <a:ln w="31750">
            <a:solidFill>
              <a:srgbClr val="00C7F6"/>
            </a:solidFill>
            <a:headEnd type="none" w="med" len="med"/>
            <a:tailEnd type="triangle" w="lg" len="lg"/>
          </a:ln>
        </p:spPr>
        <p:style>
          <a:lnRef idx="1">
            <a:schemeClr val="accent4"/>
          </a:lnRef>
          <a:fillRef idx="0">
            <a:schemeClr val="accent4"/>
          </a:fillRef>
          <a:effectRef idx="0">
            <a:schemeClr val="accent4"/>
          </a:effectRef>
          <a:fontRef idx="minor">
            <a:schemeClr val="tx1"/>
          </a:fontRef>
        </p:style>
      </p:cxnSp>
      <p:cxnSp>
        <p:nvCxnSpPr>
          <p:cNvPr id="36" name="肘形连接符 35"/>
          <p:cNvCxnSpPr>
            <a:stCxn id="3" idx="3"/>
            <a:endCxn id="28" idx="0"/>
          </p:cNvCxnSpPr>
          <p:nvPr/>
        </p:nvCxnSpPr>
        <p:spPr bwMode="auto">
          <a:xfrm>
            <a:off x="4578751" y="1729351"/>
            <a:ext cx="540249" cy="709049"/>
          </a:xfrm>
          <a:prstGeom prst="bentConnector2">
            <a:avLst/>
          </a:prstGeom>
          <a:ln w="31750">
            <a:solidFill>
              <a:srgbClr val="00C7F6"/>
            </a:solidFill>
            <a:headEnd type="none" w="med" len="med"/>
            <a:tailEnd type="triangle" w="lg" len="lg"/>
          </a:ln>
        </p:spPr>
        <p:style>
          <a:lnRef idx="1">
            <a:schemeClr val="accent4"/>
          </a:lnRef>
          <a:fillRef idx="0">
            <a:schemeClr val="accent4"/>
          </a:fillRef>
          <a:effectRef idx="0">
            <a:schemeClr val="accent4"/>
          </a:effectRef>
          <a:fontRef idx="minor">
            <a:schemeClr val="tx1"/>
          </a:fontRef>
        </p:style>
      </p:cxnSp>
      <p:cxnSp>
        <p:nvCxnSpPr>
          <p:cNvPr id="38" name="肘形连接符 37"/>
          <p:cNvCxnSpPr>
            <a:stCxn id="28" idx="2"/>
            <a:endCxn id="30" idx="3"/>
          </p:cNvCxnSpPr>
          <p:nvPr/>
        </p:nvCxnSpPr>
        <p:spPr bwMode="auto">
          <a:xfrm rot="5400000">
            <a:off x="4529474" y="3173476"/>
            <a:ext cx="638802" cy="540250"/>
          </a:xfrm>
          <a:prstGeom prst="bentConnector2">
            <a:avLst/>
          </a:prstGeom>
          <a:ln w="31750">
            <a:solidFill>
              <a:srgbClr val="00C7F6"/>
            </a:solidFill>
            <a:headEnd type="none" w="med" len="med"/>
            <a:tailEnd type="triangle" w="lg" len="lg"/>
          </a:ln>
        </p:spPr>
        <p:style>
          <a:lnRef idx="1">
            <a:schemeClr val="accent4"/>
          </a:lnRef>
          <a:fillRef idx="0">
            <a:schemeClr val="accent4"/>
          </a:fillRef>
          <a:effectRef idx="0">
            <a:schemeClr val="accent4"/>
          </a:effectRef>
          <a:fontRef idx="minor">
            <a:schemeClr val="tx1"/>
          </a:fontRef>
        </p:style>
      </p:cxnSp>
      <p:cxnSp>
        <p:nvCxnSpPr>
          <p:cNvPr id="40" name="直接箭头连接符 39"/>
          <p:cNvCxnSpPr>
            <a:stCxn id="3" idx="2"/>
            <a:endCxn id="29" idx="0"/>
          </p:cNvCxnSpPr>
          <p:nvPr/>
        </p:nvCxnSpPr>
        <p:spPr bwMode="auto">
          <a:xfrm>
            <a:off x="3162203" y="1996051"/>
            <a:ext cx="0" cy="438489"/>
          </a:xfrm>
          <a:prstGeom prst="straightConnector1">
            <a:avLst/>
          </a:prstGeom>
          <a:ln w="31750">
            <a:solidFill>
              <a:srgbClr val="00C7F6"/>
            </a:solidFill>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cxnSp>
        <p:nvCxnSpPr>
          <p:cNvPr id="48" name="直接箭头连接符 47"/>
          <p:cNvCxnSpPr>
            <a:stCxn id="29" idx="2"/>
            <a:endCxn id="30" idx="0"/>
          </p:cNvCxnSpPr>
          <p:nvPr/>
        </p:nvCxnSpPr>
        <p:spPr bwMode="auto">
          <a:xfrm flipH="1">
            <a:off x="3162202" y="3120340"/>
            <a:ext cx="1" cy="384860"/>
          </a:xfrm>
          <a:prstGeom prst="straightConnector1">
            <a:avLst/>
          </a:prstGeom>
          <a:ln w="31750">
            <a:solidFill>
              <a:srgbClr val="00C7F6"/>
            </a:solidFill>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pic>
        <p:nvPicPr>
          <p:cNvPr id="51" name="图片 50"/>
          <p:cNvPicPr/>
          <p:nvPr/>
        </p:nvPicPr>
        <p:blipFill>
          <a:blip r:embed="rId4" cstate="print"/>
          <a:stretch>
            <a:fillRect/>
          </a:stretch>
        </p:blipFill>
        <p:spPr>
          <a:xfrm>
            <a:off x="368172" y="5257800"/>
            <a:ext cx="5617193" cy="1219200"/>
          </a:xfrm>
          <a:prstGeom prst="rect">
            <a:avLst/>
          </a:prstGeom>
        </p:spPr>
      </p:pic>
      <p:sp>
        <p:nvSpPr>
          <p:cNvPr id="52" name="圆角矩形 51"/>
          <p:cNvSpPr/>
          <p:nvPr/>
        </p:nvSpPr>
        <p:spPr bwMode="auto">
          <a:xfrm>
            <a:off x="685701" y="4383938"/>
            <a:ext cx="4953000" cy="721462"/>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a:solidFill>
                  <a:srgbClr val="404040"/>
                </a:solidFill>
                <a:latin typeface="+mn-lt"/>
                <a:ea typeface="楷体" panose="02010609060101010101" pitchFamily="49" charset="-122"/>
              </a:rPr>
              <a:t>WBS</a:t>
            </a:r>
            <a:r>
              <a:rPr lang="zh-CN" altLang="en-US" b="0" dirty="0">
                <a:solidFill>
                  <a:srgbClr val="404040"/>
                </a:solidFill>
                <a:latin typeface="+mn-lt"/>
                <a:ea typeface="楷体" panose="02010609060101010101" pitchFamily="49" charset="-122"/>
              </a:rPr>
              <a:t>编码：项目编码（</a:t>
            </a:r>
            <a:r>
              <a:rPr lang="en-US" altLang="zh-CN" b="0" dirty="0">
                <a:solidFill>
                  <a:srgbClr val="404040"/>
                </a:solidFill>
                <a:latin typeface="+mn-lt"/>
                <a:ea typeface="楷体" panose="02010609060101010101" pitchFamily="49" charset="-122"/>
              </a:rPr>
              <a:t>3</a:t>
            </a:r>
            <a:r>
              <a:rPr lang="zh-CN" altLang="en-US" b="0" dirty="0">
                <a:solidFill>
                  <a:srgbClr val="404040"/>
                </a:solidFill>
                <a:latin typeface="+mn-lt"/>
                <a:ea typeface="楷体" panose="02010609060101010101" pitchFamily="49" charset="-122"/>
              </a:rPr>
              <a:t>位）</a:t>
            </a:r>
            <a:r>
              <a:rPr lang="en-US" altLang="zh-CN" b="0" dirty="0">
                <a:solidFill>
                  <a:srgbClr val="404040"/>
                </a:solidFill>
                <a:latin typeface="+mn-lt"/>
                <a:ea typeface="楷体" panose="02010609060101010101" pitchFamily="49" charset="-122"/>
              </a:rPr>
              <a:t>+</a:t>
            </a:r>
            <a:r>
              <a:rPr lang="zh-CN" altLang="en-US" b="0" dirty="0">
                <a:solidFill>
                  <a:srgbClr val="404040"/>
                </a:solidFill>
                <a:latin typeface="+mn-lt"/>
                <a:ea typeface="楷体" panose="02010609060101010101" pitchFamily="49" charset="-122"/>
              </a:rPr>
              <a:t>类编码（</a:t>
            </a:r>
            <a:r>
              <a:rPr lang="en-US" altLang="zh-CN" b="0" dirty="0">
                <a:solidFill>
                  <a:srgbClr val="404040"/>
                </a:solidFill>
                <a:latin typeface="+mn-lt"/>
                <a:ea typeface="楷体" panose="02010609060101010101" pitchFamily="49" charset="-122"/>
              </a:rPr>
              <a:t>3</a:t>
            </a:r>
            <a:r>
              <a:rPr lang="zh-CN" altLang="en-US" b="0" dirty="0">
                <a:solidFill>
                  <a:srgbClr val="404040"/>
                </a:solidFill>
                <a:latin typeface="+mn-lt"/>
                <a:ea typeface="楷体" panose="02010609060101010101" pitchFamily="49" charset="-122"/>
              </a:rPr>
              <a:t>位）</a:t>
            </a:r>
            <a:r>
              <a:rPr lang="en-US" altLang="zh-CN" b="0" dirty="0">
                <a:solidFill>
                  <a:srgbClr val="404040"/>
                </a:solidFill>
                <a:latin typeface="+mn-lt"/>
                <a:ea typeface="楷体" panose="02010609060101010101" pitchFamily="49" charset="-122"/>
              </a:rPr>
              <a:t>+</a:t>
            </a:r>
            <a:r>
              <a:rPr lang="zh-CN" altLang="en-US" b="0" dirty="0">
                <a:solidFill>
                  <a:srgbClr val="404040"/>
                </a:solidFill>
                <a:latin typeface="+mn-lt"/>
                <a:ea typeface="楷体" panose="02010609060101010101" pitchFamily="49" charset="-122"/>
              </a:rPr>
              <a:t>序号编码（</a:t>
            </a:r>
            <a:r>
              <a:rPr lang="en-US" altLang="zh-CN" b="0" dirty="0">
                <a:solidFill>
                  <a:srgbClr val="404040"/>
                </a:solidFill>
                <a:latin typeface="+mn-lt"/>
                <a:ea typeface="楷体" panose="02010609060101010101" pitchFamily="49" charset="-122"/>
              </a:rPr>
              <a:t>3</a:t>
            </a:r>
            <a:r>
              <a:rPr lang="zh-CN" altLang="en-US" b="0" dirty="0">
                <a:solidFill>
                  <a:srgbClr val="404040"/>
                </a:solidFill>
                <a:latin typeface="+mn-lt"/>
                <a:ea typeface="楷体" panose="02010609060101010101" pitchFamily="49" charset="-122"/>
              </a:rPr>
              <a:t>位）</a:t>
            </a:r>
            <a:endParaRPr lang="en-US" altLang="zh-CN" b="0" dirty="0">
              <a:solidFill>
                <a:srgbClr val="404040"/>
              </a:solidFill>
              <a:latin typeface="+mn-lt"/>
              <a:ea typeface="楷体" panose="02010609060101010101" pitchFamily="49" charset="-122"/>
            </a:endParaRPr>
          </a:p>
        </p:txBody>
      </p:sp>
      <p:cxnSp>
        <p:nvCxnSpPr>
          <p:cNvPr id="53" name="直接箭头连接符 52"/>
          <p:cNvCxnSpPr>
            <a:stCxn id="30" idx="2"/>
            <a:endCxn id="52" idx="0"/>
          </p:cNvCxnSpPr>
          <p:nvPr/>
        </p:nvCxnSpPr>
        <p:spPr bwMode="auto">
          <a:xfrm flipH="1">
            <a:off x="3162201" y="4020803"/>
            <a:ext cx="1" cy="363135"/>
          </a:xfrm>
          <a:prstGeom prst="straightConnector1">
            <a:avLst/>
          </a:prstGeom>
          <a:ln w="31750">
            <a:solidFill>
              <a:srgbClr val="00C7F6"/>
            </a:solidFill>
            <a:headEnd type="triangl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57" name="文本框 56"/>
          <p:cNvSpPr txBox="1"/>
          <p:nvPr/>
        </p:nvSpPr>
        <p:spPr>
          <a:xfrm>
            <a:off x="3162200" y="4001693"/>
            <a:ext cx="1217000"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数据管理</a:t>
            </a:r>
            <a:endParaRPr lang="zh-CN" altLang="en-US" b="0" dirty="0">
              <a:latin typeface="楷体" panose="02010609060101010101" pitchFamily="49" charset="-122"/>
              <a:ea typeface="楷体" panose="02010609060101010101" pitchFamily="49" charset="-122"/>
            </a:endParaRPr>
          </a:p>
        </p:txBody>
      </p:sp>
      <p:pic>
        <p:nvPicPr>
          <p:cNvPr id="60" name="图片 59"/>
          <p:cNvPicPr/>
          <p:nvPr/>
        </p:nvPicPr>
        <p:blipFill>
          <a:blip r:embed="rId5" cstate="print"/>
          <a:stretch>
            <a:fillRect/>
          </a:stretch>
        </p:blipFill>
        <p:spPr>
          <a:xfrm>
            <a:off x="6261295" y="1574538"/>
            <a:ext cx="4467925" cy="2057983"/>
          </a:xfrm>
          <a:prstGeom prst="rect">
            <a:avLst/>
          </a:prstGeom>
        </p:spPr>
      </p:pic>
      <p:pic>
        <p:nvPicPr>
          <p:cNvPr id="61" name="图片 60"/>
          <p:cNvPicPr/>
          <p:nvPr/>
        </p:nvPicPr>
        <p:blipFill>
          <a:blip r:embed="rId6" cstate="print"/>
          <a:stretch>
            <a:fillRect/>
          </a:stretch>
        </p:blipFill>
        <p:spPr>
          <a:xfrm>
            <a:off x="6275861" y="4114800"/>
            <a:ext cx="4453359" cy="2362200"/>
          </a:xfrm>
          <a:prstGeom prst="rect">
            <a:avLst/>
          </a:prstGeom>
        </p:spPr>
      </p:pic>
      <p:sp>
        <p:nvSpPr>
          <p:cNvPr id="62" name="文本框 61"/>
          <p:cNvSpPr txBox="1"/>
          <p:nvPr/>
        </p:nvSpPr>
        <p:spPr>
          <a:xfrm>
            <a:off x="10797511" y="1812385"/>
            <a:ext cx="1219200" cy="1631216"/>
          </a:xfrm>
          <a:prstGeom prst="rect">
            <a:avLst/>
          </a:prstGeom>
          <a:noFill/>
        </p:spPr>
        <p:txBody>
          <a:bodyPr wrap="squar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基于路径优化模型的方案初步规划功能界面</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63" name="文本框 62"/>
          <p:cNvSpPr txBox="1"/>
          <p:nvPr/>
        </p:nvSpPr>
        <p:spPr>
          <a:xfrm>
            <a:off x="10797511" y="4442192"/>
            <a:ext cx="1219200" cy="1631216"/>
          </a:xfrm>
          <a:prstGeom prst="rect">
            <a:avLst/>
          </a:prstGeom>
          <a:noFill/>
        </p:spPr>
        <p:txBody>
          <a:bodyPr wrap="squar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基于多目标决策模型的方案优选功能界面</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64" name="下箭头 63"/>
          <p:cNvSpPr/>
          <p:nvPr/>
        </p:nvSpPr>
        <p:spPr bwMode="auto">
          <a:xfrm>
            <a:off x="8495257" y="3646852"/>
            <a:ext cx="609600" cy="467948"/>
          </a:xfrm>
          <a:prstGeom prst="downArrow">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mn-lt"/>
              <a:ea typeface="楷体" panose="02010609060101010101" pitchFamily="49" charset="-122"/>
            </a:endParaRPr>
          </a:p>
        </p:txBody>
      </p:sp>
      <p:sp>
        <p:nvSpPr>
          <p:cNvPr id="31" name="文本框 30">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3.3 </a:t>
            </a:r>
            <a:r>
              <a:rPr lang="zh-CN" altLang="en-US" sz="2800" dirty="0" smtClean="0">
                <a:solidFill>
                  <a:schemeClr val="accent2"/>
                </a:solidFill>
                <a:latin typeface="楷体" panose="02010609060101010101" pitchFamily="49" charset="-122"/>
                <a:ea typeface="楷体" panose="02010609060101010101" pitchFamily="49" charset="-122"/>
              </a:rPr>
              <a:t>决策系统研发</a:t>
            </a:r>
            <a:r>
              <a:rPr lang="en-US" altLang="zh-CN" sz="2800" dirty="0" smtClean="0">
                <a:solidFill>
                  <a:schemeClr val="accent2"/>
                </a:solidFill>
                <a:latin typeface="楷体" panose="02010609060101010101" pitchFamily="49" charset="-122"/>
                <a:ea typeface="楷体" panose="02010609060101010101" pitchFamily="49" charset="-122"/>
              </a:rPr>
              <a:t>——</a:t>
            </a:r>
            <a:r>
              <a:rPr lang="zh-CN" altLang="en-US" sz="2800" dirty="0" smtClean="0">
                <a:solidFill>
                  <a:schemeClr val="accent2"/>
                </a:solidFill>
                <a:latin typeface="楷体" panose="02010609060101010101" pitchFamily="49" charset="-122"/>
                <a:ea typeface="楷体" panose="02010609060101010101" pitchFamily="49" charset="-122"/>
              </a:rPr>
              <a:t>数据储存与处理</a:t>
            </a:r>
            <a:endParaRPr lang="en-US" altLang="zh-CN" sz="2800" dirty="0">
              <a:solidFill>
                <a:schemeClr val="accent2"/>
              </a:solidFill>
              <a:latin typeface="楷体" panose="02010609060101010101" pitchFamily="49" charset="-122"/>
              <a:ea typeface="楷体" panose="02010609060101010101" pitchFamily="49" charset="-122"/>
            </a:endParaRPr>
          </a:p>
        </p:txBody>
      </p:sp>
      <p:cxnSp>
        <p:nvCxnSpPr>
          <p:cNvPr id="33" name="直接连接符 32"/>
          <p:cNvCxnSpPr/>
          <p:nvPr/>
        </p:nvCxnSpPr>
        <p:spPr bwMode="auto">
          <a:xfrm>
            <a:off x="6096000" y="1143000"/>
            <a:ext cx="0" cy="547473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6" name="灯片编号占位符 5"/>
          <p:cNvSpPr>
            <a:spLocks noGrp="1"/>
          </p:cNvSpPr>
          <p:nvPr>
            <p:ph type="sldNum" sz="quarter" idx="10"/>
          </p:nvPr>
        </p:nvSpPr>
        <p:spPr/>
        <p:txBody>
          <a:bodyPr/>
          <a:lstStyle/>
          <a:p>
            <a:fld id="{6F42FFB2-4EF5-4478-B682-9BF6E88FFDD2}" type="slidenum">
              <a:rPr lang="zh-CN" altLang="en-US" smtClean="0"/>
              <a:t>19</a:t>
            </a:fld>
            <a:endParaRPr lang="zh-CN" altLang="en-US"/>
          </a:p>
        </p:txBody>
      </p:sp>
    </p:spTree>
    <p:custDataLst>
      <p:tags r:id="rId1"/>
    </p:custDataLst>
    <p:extLst>
      <p:ext uri="{BB962C8B-B14F-4D97-AF65-F5344CB8AC3E}">
        <p14:creationId xmlns:p14="http://schemas.microsoft.com/office/powerpoint/2010/main" val="326215284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2" grpId="0"/>
      <p:bldP spid="63" grpId="0"/>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73282"/>
            <a:ext cx="3124200"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1 </a:t>
            </a:r>
            <a:r>
              <a:rPr lang="zh-CN" altLang="en-US" sz="2800" dirty="0">
                <a:solidFill>
                  <a:schemeClr val="accent2"/>
                </a:solidFill>
                <a:latin typeface="楷体" panose="02010609060101010101" pitchFamily="49" charset="-122"/>
                <a:ea typeface="楷体" panose="02010609060101010101" pitchFamily="49" charset="-122"/>
              </a:rPr>
              <a:t>绪论</a:t>
            </a:r>
          </a:p>
        </p:txBody>
      </p:sp>
      <p:sp>
        <p:nvSpPr>
          <p:cNvPr id="8" name="TextBox 9">
            <a:extLst>
              <a:ext uri="{FF2B5EF4-FFF2-40B4-BE49-F238E27FC236}">
                <a16:creationId xmlns:a16="http://schemas.microsoft.com/office/drawing/2014/main" id="{665FBA21-7F57-4EF8-8AE9-7D0EE59EAA79}"/>
              </a:ext>
            </a:extLst>
          </p:cNvPr>
          <p:cNvSpPr txBox="1">
            <a:spLocks noChangeArrowheads="1"/>
          </p:cNvSpPr>
          <p:nvPr/>
        </p:nvSpPr>
        <p:spPr bwMode="auto">
          <a:xfrm>
            <a:off x="2667003" y="1624839"/>
            <a:ext cx="2819399"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solidFill>
                  <a:srgbClr val="FF0000"/>
                </a:solidFill>
                <a:latin typeface="楷体" panose="02010609060101010101" pitchFamily="49" charset="-122"/>
                <a:ea typeface="楷体" panose="02010609060101010101" pitchFamily="49" charset="-122"/>
              </a:rPr>
              <a:t>1  </a:t>
            </a:r>
            <a:r>
              <a:rPr lang="zh-CN" altLang="en-US" sz="2800" dirty="0">
                <a:solidFill>
                  <a:srgbClr val="FF0000"/>
                </a:solidFill>
                <a:latin typeface="楷体" panose="02010609060101010101" pitchFamily="49" charset="-122"/>
                <a:ea typeface="楷体" panose="02010609060101010101" pitchFamily="49" charset="-122"/>
              </a:rPr>
              <a:t>绪论</a:t>
            </a:r>
          </a:p>
        </p:txBody>
      </p:sp>
      <p:sp>
        <p:nvSpPr>
          <p:cNvPr id="9" name="TextBox 9">
            <a:extLst>
              <a:ext uri="{FF2B5EF4-FFF2-40B4-BE49-F238E27FC236}">
                <a16:creationId xmlns:a16="http://schemas.microsoft.com/office/drawing/2014/main" id="{4DFF1DE7-36CF-44C9-AED0-ADDFC21541F4}"/>
              </a:ext>
            </a:extLst>
          </p:cNvPr>
          <p:cNvSpPr txBox="1">
            <a:spLocks noChangeArrowheads="1"/>
          </p:cNvSpPr>
          <p:nvPr/>
        </p:nvSpPr>
        <p:spPr bwMode="auto">
          <a:xfrm>
            <a:off x="2667794" y="2441567"/>
            <a:ext cx="8228806"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2  </a:t>
            </a:r>
            <a:r>
              <a:rPr lang="zh-CN" altLang="en-US" sz="2800" dirty="0">
                <a:latin typeface="楷体" panose="02010609060101010101" pitchFamily="49" charset="-122"/>
                <a:ea typeface="楷体" panose="02010609060101010101" pitchFamily="49" charset="-122"/>
              </a:rPr>
              <a:t>水电工程外来物资运输方案决策体系理论研究</a:t>
            </a:r>
          </a:p>
        </p:txBody>
      </p:sp>
      <p:sp>
        <p:nvSpPr>
          <p:cNvPr id="10" name="TextBox 9">
            <a:extLst>
              <a:ext uri="{FF2B5EF4-FFF2-40B4-BE49-F238E27FC236}">
                <a16:creationId xmlns:a16="http://schemas.microsoft.com/office/drawing/2014/main" id="{CCA89B08-364F-4E64-9415-B058BB66A782}"/>
              </a:ext>
            </a:extLst>
          </p:cNvPr>
          <p:cNvSpPr txBox="1">
            <a:spLocks noChangeArrowheads="1"/>
          </p:cNvSpPr>
          <p:nvPr/>
        </p:nvSpPr>
        <p:spPr bwMode="auto">
          <a:xfrm>
            <a:off x="2667000" y="3148839"/>
            <a:ext cx="7924800"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3  </a:t>
            </a:r>
            <a:r>
              <a:rPr lang="zh-CN" altLang="en-US" sz="2800" dirty="0">
                <a:latin typeface="楷体" panose="02010609060101010101" pitchFamily="49" charset="-122"/>
                <a:ea typeface="楷体" panose="02010609060101010101" pitchFamily="49" charset="-122"/>
              </a:rPr>
              <a:t>水电工程外来物资运输方案决策支持系统研发</a:t>
            </a:r>
          </a:p>
        </p:txBody>
      </p:sp>
      <p:sp>
        <p:nvSpPr>
          <p:cNvPr id="11"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3923184"/>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4</a:t>
            </a:r>
            <a:r>
              <a:rPr lang="en-US"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工程</a:t>
            </a:r>
            <a:r>
              <a:rPr lang="zh-CN" altLang="en-US" sz="2800" dirty="0">
                <a:latin typeface="楷体" panose="02010609060101010101" pitchFamily="49" charset="-122"/>
                <a:ea typeface="楷体" panose="02010609060101010101" pitchFamily="49" charset="-122"/>
              </a:rPr>
              <a:t>案例分析</a:t>
            </a:r>
          </a:p>
        </p:txBody>
      </p:sp>
      <p:sp>
        <p:nvSpPr>
          <p:cNvPr id="12"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4567535"/>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5</a:t>
            </a:r>
            <a:r>
              <a:rPr lang="en-US" altLang="zh-CN" sz="2800" dirty="0" smtClean="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结论与展望</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2</a:t>
            </a:fld>
            <a:endParaRPr lang="zh-CN" altLang="en-US"/>
          </a:p>
        </p:txBody>
      </p:sp>
    </p:spTree>
    <p:custDataLst>
      <p:tags r:id="rId1"/>
    </p:custDataLst>
    <p:extLst>
      <p:ext uri="{BB962C8B-B14F-4D97-AF65-F5344CB8AC3E}">
        <p14:creationId xmlns:p14="http://schemas.microsoft.com/office/powerpoint/2010/main" val="1302068806"/>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607" y="941409"/>
            <a:ext cx="5361393" cy="461665"/>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研究：方案属性信息展示设计</a:t>
            </a:r>
            <a:endParaRPr lang="zh-CN" altLang="en-US" sz="2400" dirty="0">
              <a:solidFill>
                <a:srgbClr val="FF0000"/>
              </a:solidFill>
              <a:latin typeface="楷体" panose="02010609060101010101" pitchFamily="49" charset="-122"/>
              <a:ea typeface="楷体" panose="02010609060101010101" pitchFamily="49" charset="-122"/>
              <a:sym typeface="+mn-lt"/>
            </a:endParaRPr>
          </a:p>
        </p:txBody>
      </p:sp>
      <p:sp>
        <p:nvSpPr>
          <p:cNvPr id="6" name="圆角矩形 5"/>
          <p:cNvSpPr/>
          <p:nvPr/>
        </p:nvSpPr>
        <p:spPr bwMode="auto">
          <a:xfrm>
            <a:off x="353607" y="1450720"/>
            <a:ext cx="1703600" cy="533400"/>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GUI</a:t>
            </a:r>
            <a:r>
              <a:rPr lang="zh-CN" altLang="en-US" b="0" dirty="0" smtClean="0">
                <a:solidFill>
                  <a:srgbClr val="404040"/>
                </a:solidFill>
                <a:latin typeface="+mn-lt"/>
                <a:ea typeface="楷体" panose="02010609060101010101" pitchFamily="49" charset="-122"/>
              </a:rPr>
              <a:t>界面</a:t>
            </a:r>
            <a:endParaRPr lang="zh-CN" altLang="en-US" b="0" dirty="0">
              <a:solidFill>
                <a:srgbClr val="404040"/>
              </a:solidFill>
              <a:latin typeface="+mn-lt"/>
              <a:ea typeface="楷体" panose="02010609060101010101" pitchFamily="49" charset="-122"/>
            </a:endParaRPr>
          </a:p>
        </p:txBody>
      </p:sp>
      <p:sp>
        <p:nvSpPr>
          <p:cNvPr id="8" name="圆角矩形 7"/>
          <p:cNvSpPr/>
          <p:nvPr/>
        </p:nvSpPr>
        <p:spPr bwMode="auto">
          <a:xfrm>
            <a:off x="4392400" y="1447800"/>
            <a:ext cx="1703600" cy="613154"/>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百度地图</a:t>
            </a:r>
            <a:r>
              <a:rPr lang="en-US" altLang="zh-CN" b="0" dirty="0" smtClean="0">
                <a:solidFill>
                  <a:srgbClr val="404040"/>
                </a:solidFill>
                <a:latin typeface="+mn-lt"/>
                <a:ea typeface="楷体" panose="02010609060101010101" pitchFamily="49" charset="-122"/>
              </a:rPr>
              <a:t>Web</a:t>
            </a:r>
            <a:r>
              <a:rPr lang="zh-CN" altLang="en-US" b="0" dirty="0" smtClean="0">
                <a:solidFill>
                  <a:srgbClr val="404040"/>
                </a:solidFill>
                <a:latin typeface="+mn-lt"/>
                <a:ea typeface="楷体" panose="02010609060101010101" pitchFamily="49" charset="-122"/>
              </a:rPr>
              <a:t>服务器</a:t>
            </a:r>
            <a:endParaRPr lang="zh-CN" altLang="en-US" b="0" dirty="0">
              <a:solidFill>
                <a:srgbClr val="404040"/>
              </a:solidFill>
              <a:latin typeface="+mn-lt"/>
              <a:ea typeface="楷体" panose="02010609060101010101" pitchFamily="49" charset="-122"/>
            </a:endParaRPr>
          </a:p>
        </p:txBody>
      </p:sp>
      <p:sp>
        <p:nvSpPr>
          <p:cNvPr id="9" name="圆角矩形 8"/>
          <p:cNvSpPr/>
          <p:nvPr/>
        </p:nvSpPr>
        <p:spPr bwMode="auto">
          <a:xfrm>
            <a:off x="4392400" y="3217149"/>
            <a:ext cx="1703600" cy="613154"/>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JavaScript</a:t>
            </a:r>
            <a:r>
              <a:rPr lang="zh-CN" altLang="en-US" b="0" dirty="0" smtClean="0">
                <a:solidFill>
                  <a:srgbClr val="404040"/>
                </a:solidFill>
                <a:latin typeface="+mn-lt"/>
                <a:ea typeface="楷体" panose="02010609060101010101" pitchFamily="49" charset="-122"/>
              </a:rPr>
              <a:t>编写</a:t>
            </a:r>
            <a:r>
              <a:rPr lang="en-US" altLang="zh-CN" b="0" dirty="0" smtClean="0">
                <a:solidFill>
                  <a:srgbClr val="404040"/>
                </a:solidFill>
                <a:latin typeface="+mn-lt"/>
                <a:ea typeface="楷体" panose="02010609060101010101" pitchFamily="49" charset="-122"/>
              </a:rPr>
              <a:t>HTML</a:t>
            </a:r>
            <a:endParaRPr lang="zh-CN" altLang="en-US" b="0" dirty="0">
              <a:solidFill>
                <a:srgbClr val="404040"/>
              </a:solidFill>
              <a:latin typeface="+mn-lt"/>
              <a:ea typeface="楷体" panose="02010609060101010101" pitchFamily="49" charset="-122"/>
            </a:endParaRPr>
          </a:p>
        </p:txBody>
      </p:sp>
      <p:sp>
        <p:nvSpPr>
          <p:cNvPr id="10" name="圆角矩形 9"/>
          <p:cNvSpPr/>
          <p:nvPr/>
        </p:nvSpPr>
        <p:spPr bwMode="auto">
          <a:xfrm>
            <a:off x="353607" y="3217149"/>
            <a:ext cx="1703600" cy="613154"/>
          </a:xfrm>
          <a:prstGeom prst="roundRect">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err="1" smtClean="0">
                <a:latin typeface="+mn-lt"/>
                <a:ea typeface="楷体" panose="02010609060101010101" pitchFamily="49" charset="-122"/>
              </a:rPr>
              <a:t>WebChannel</a:t>
            </a:r>
            <a:endParaRPr lang="en-US" altLang="zh-CN" b="0" dirty="0" smtClean="0">
              <a:latin typeface="+mn-lt"/>
              <a:ea typeface="楷体" panose="02010609060101010101" pitchFamily="49" charset="-122"/>
            </a:endParaRPr>
          </a:p>
          <a:p>
            <a:pPr algn="ctr"/>
            <a:r>
              <a:rPr lang="zh-CN" altLang="en-US" b="0" dirty="0" smtClean="0">
                <a:solidFill>
                  <a:srgbClr val="404040"/>
                </a:solidFill>
                <a:latin typeface="+mn-lt"/>
                <a:ea typeface="楷体" panose="02010609060101010101" pitchFamily="49" charset="-122"/>
              </a:rPr>
              <a:t>数据交互</a:t>
            </a:r>
            <a:endParaRPr lang="zh-CN" altLang="en-US" b="0" dirty="0">
              <a:solidFill>
                <a:srgbClr val="404040"/>
              </a:solidFill>
              <a:latin typeface="+mn-lt"/>
              <a:ea typeface="楷体" panose="02010609060101010101" pitchFamily="49" charset="-122"/>
            </a:endParaRPr>
          </a:p>
        </p:txBody>
      </p:sp>
      <p:sp>
        <p:nvSpPr>
          <p:cNvPr id="3" name="椭圆 2"/>
          <p:cNvSpPr/>
          <p:nvPr/>
        </p:nvSpPr>
        <p:spPr bwMode="auto">
          <a:xfrm>
            <a:off x="2438400" y="2153903"/>
            <a:ext cx="1517356" cy="778749"/>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en-US" altLang="zh-CN" b="0" dirty="0" smtClean="0">
                <a:solidFill>
                  <a:srgbClr val="404040"/>
                </a:solidFill>
                <a:latin typeface="+mn-lt"/>
                <a:ea typeface="楷体" panose="02010609060101010101" pitchFamily="49" charset="-122"/>
              </a:rPr>
              <a:t>Web</a:t>
            </a:r>
          </a:p>
          <a:p>
            <a:pPr algn="ctr"/>
            <a:r>
              <a:rPr lang="zh-CN" altLang="en-US" b="0" dirty="0" smtClean="0">
                <a:solidFill>
                  <a:srgbClr val="404040"/>
                </a:solidFill>
                <a:latin typeface="+mn-lt"/>
                <a:ea typeface="楷体" panose="02010609060101010101" pitchFamily="49" charset="-122"/>
              </a:rPr>
              <a:t>浏览器</a:t>
            </a:r>
            <a:endParaRPr lang="zh-CN" altLang="en-US" b="0" dirty="0">
              <a:solidFill>
                <a:srgbClr val="404040"/>
              </a:solidFill>
              <a:latin typeface="+mn-lt"/>
              <a:ea typeface="楷体" panose="02010609060101010101" pitchFamily="49" charset="-122"/>
            </a:endParaRPr>
          </a:p>
        </p:txBody>
      </p:sp>
      <p:cxnSp>
        <p:nvCxnSpPr>
          <p:cNvPr id="12" name="直接箭头连接符 11"/>
          <p:cNvCxnSpPr>
            <a:stCxn id="3" idx="1"/>
            <a:endCxn id="6" idx="3"/>
          </p:cNvCxnSpPr>
          <p:nvPr/>
        </p:nvCxnSpPr>
        <p:spPr bwMode="auto">
          <a:xfrm flipH="1" flipV="1">
            <a:off x="2057207" y="1717420"/>
            <a:ext cx="603405" cy="550528"/>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13" name="文本框 12"/>
          <p:cNvSpPr txBox="1"/>
          <p:nvPr/>
        </p:nvSpPr>
        <p:spPr>
          <a:xfrm>
            <a:off x="446309" y="2242563"/>
            <a:ext cx="841403" cy="707886"/>
          </a:xfrm>
          <a:prstGeom prst="rect">
            <a:avLst/>
          </a:prstGeom>
          <a:noFill/>
        </p:spPr>
        <p:txBody>
          <a:bodyPr wrap="square" rtlCol="0">
            <a:spAutoFit/>
          </a:bodyPr>
          <a:lstStyle/>
          <a:p>
            <a:r>
              <a:rPr lang="zh-CN" altLang="en-US" b="0" dirty="0" smtClean="0">
                <a:latin typeface="楷体" panose="02010609060101010101" pitchFamily="49" charset="-122"/>
                <a:ea typeface="楷体" panose="02010609060101010101" pitchFamily="49" charset="-122"/>
              </a:rPr>
              <a:t>方案信息</a:t>
            </a:r>
            <a:endParaRPr lang="zh-CN" altLang="en-US" b="0" dirty="0">
              <a:latin typeface="楷体" panose="02010609060101010101" pitchFamily="49" charset="-122"/>
              <a:ea typeface="楷体" panose="02010609060101010101" pitchFamily="49" charset="-122"/>
            </a:endParaRPr>
          </a:p>
        </p:txBody>
      </p:sp>
      <p:cxnSp>
        <p:nvCxnSpPr>
          <p:cNvPr id="15" name="直接箭头连接符 14"/>
          <p:cNvCxnSpPr>
            <a:stCxn id="6" idx="2"/>
            <a:endCxn id="10" idx="0"/>
          </p:cNvCxnSpPr>
          <p:nvPr/>
        </p:nvCxnSpPr>
        <p:spPr bwMode="auto">
          <a:xfrm>
            <a:off x="1205407" y="1984120"/>
            <a:ext cx="0" cy="1233029"/>
          </a:xfrm>
          <a:prstGeom prst="straightConnector1">
            <a:avLst/>
          </a:prstGeom>
          <a:ln w="38100">
            <a:solidFill>
              <a:srgbClr val="1A568C"/>
            </a:solidFill>
            <a:headEnd type="triangle" w="lg" len="lg"/>
            <a:tailEnd type="triangle" w="lg" len="lg"/>
          </a:ln>
        </p:spPr>
        <p:style>
          <a:lnRef idx="1">
            <a:schemeClr val="accent6"/>
          </a:lnRef>
          <a:fillRef idx="0">
            <a:schemeClr val="accent6"/>
          </a:fillRef>
          <a:effectRef idx="0">
            <a:schemeClr val="accent6"/>
          </a:effectRef>
          <a:fontRef idx="minor">
            <a:schemeClr val="tx1"/>
          </a:fontRef>
        </p:style>
      </p:cxnSp>
      <p:sp>
        <p:nvSpPr>
          <p:cNvPr id="16" name="文本框 15"/>
          <p:cNvSpPr txBox="1"/>
          <p:nvPr/>
        </p:nvSpPr>
        <p:spPr>
          <a:xfrm>
            <a:off x="2289881" y="1705078"/>
            <a:ext cx="700833"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嵌入</a:t>
            </a:r>
            <a:endParaRPr lang="zh-CN" altLang="en-US" b="0" dirty="0">
              <a:latin typeface="楷体" panose="02010609060101010101" pitchFamily="49" charset="-122"/>
              <a:ea typeface="楷体" panose="02010609060101010101" pitchFamily="49" charset="-122"/>
            </a:endParaRPr>
          </a:p>
        </p:txBody>
      </p:sp>
      <p:cxnSp>
        <p:nvCxnSpPr>
          <p:cNvPr id="17" name="直接箭头连接符 16"/>
          <p:cNvCxnSpPr>
            <a:stCxn id="10" idx="3"/>
            <a:endCxn id="9" idx="1"/>
          </p:cNvCxnSpPr>
          <p:nvPr/>
        </p:nvCxnSpPr>
        <p:spPr bwMode="auto">
          <a:xfrm>
            <a:off x="2057207" y="3523726"/>
            <a:ext cx="2335193" cy="0"/>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20" name="文本框 19"/>
          <p:cNvSpPr txBox="1"/>
          <p:nvPr/>
        </p:nvSpPr>
        <p:spPr>
          <a:xfrm>
            <a:off x="2616045" y="3491428"/>
            <a:ext cx="1210588"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方案信息</a:t>
            </a:r>
            <a:endParaRPr lang="zh-CN" altLang="en-US" b="0" dirty="0">
              <a:latin typeface="楷体" panose="02010609060101010101" pitchFamily="49" charset="-122"/>
              <a:ea typeface="楷体" panose="02010609060101010101" pitchFamily="49" charset="-122"/>
            </a:endParaRPr>
          </a:p>
        </p:txBody>
      </p:sp>
      <p:cxnSp>
        <p:nvCxnSpPr>
          <p:cNvPr id="22" name="直接箭头连接符 21"/>
          <p:cNvCxnSpPr>
            <a:stCxn id="9" idx="1"/>
            <a:endCxn id="3" idx="5"/>
          </p:cNvCxnSpPr>
          <p:nvPr/>
        </p:nvCxnSpPr>
        <p:spPr bwMode="auto">
          <a:xfrm flipH="1" flipV="1">
            <a:off x="3733544" y="2818607"/>
            <a:ext cx="658856" cy="705119"/>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23" name="文本框 22"/>
          <p:cNvSpPr txBox="1"/>
          <p:nvPr/>
        </p:nvSpPr>
        <p:spPr>
          <a:xfrm>
            <a:off x="3310282" y="2914640"/>
            <a:ext cx="1425390" cy="400110"/>
          </a:xfrm>
          <a:prstGeom prst="rect">
            <a:avLst/>
          </a:prstGeom>
          <a:noFill/>
        </p:spPr>
        <p:txBody>
          <a:bodyPr wrap="none" rtlCol="0">
            <a:spAutoFit/>
          </a:bodyPr>
          <a:lstStyle/>
          <a:p>
            <a:r>
              <a:rPr lang="en-US" altLang="zh-CN" b="0" dirty="0" smtClean="0">
                <a:latin typeface="+mn-lt"/>
                <a:ea typeface="楷体" panose="02010609060101010101" pitchFamily="49" charset="-122"/>
              </a:rPr>
              <a:t>HTML</a:t>
            </a:r>
            <a:r>
              <a:rPr lang="zh-CN" altLang="en-US" b="0" dirty="0" smtClean="0">
                <a:latin typeface="+mn-lt"/>
                <a:ea typeface="楷体" panose="02010609060101010101" pitchFamily="49" charset="-122"/>
              </a:rPr>
              <a:t>发布</a:t>
            </a:r>
            <a:endParaRPr lang="zh-CN" altLang="en-US" b="0" dirty="0">
              <a:latin typeface="+mn-lt"/>
              <a:ea typeface="楷体" panose="02010609060101010101" pitchFamily="49" charset="-122"/>
            </a:endParaRPr>
          </a:p>
        </p:txBody>
      </p:sp>
      <p:cxnSp>
        <p:nvCxnSpPr>
          <p:cNvPr id="26" name="直接箭头连接符 25"/>
          <p:cNvCxnSpPr>
            <a:stCxn id="8" idx="1"/>
            <a:endCxn id="3" idx="7"/>
          </p:cNvCxnSpPr>
          <p:nvPr/>
        </p:nvCxnSpPr>
        <p:spPr bwMode="auto">
          <a:xfrm flipH="1">
            <a:off x="3733544" y="1754377"/>
            <a:ext cx="658856" cy="513571"/>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27" name="文本框 26"/>
          <p:cNvSpPr txBox="1"/>
          <p:nvPr/>
        </p:nvSpPr>
        <p:spPr>
          <a:xfrm>
            <a:off x="4894043" y="2438996"/>
            <a:ext cx="697627" cy="400110"/>
          </a:xfrm>
          <a:prstGeom prst="rect">
            <a:avLst/>
          </a:prstGeom>
          <a:noFill/>
        </p:spPr>
        <p:txBody>
          <a:bodyPr wrap="none" rtlCol="0">
            <a:spAutoFit/>
          </a:bodyPr>
          <a:lstStyle/>
          <a:p>
            <a:r>
              <a:rPr lang="zh-CN" altLang="en-US" b="0" dirty="0">
                <a:latin typeface="楷体" panose="02010609060101010101" pitchFamily="49" charset="-122"/>
                <a:ea typeface="楷体" panose="02010609060101010101" pitchFamily="49" charset="-122"/>
              </a:rPr>
              <a:t>底</a:t>
            </a:r>
            <a:r>
              <a:rPr lang="zh-CN" altLang="en-US" b="0" dirty="0" smtClean="0">
                <a:latin typeface="楷体" panose="02010609060101010101" pitchFamily="49" charset="-122"/>
                <a:ea typeface="楷体" panose="02010609060101010101" pitchFamily="49" charset="-122"/>
              </a:rPr>
              <a:t>图</a:t>
            </a:r>
            <a:endParaRPr lang="zh-CN" altLang="en-US" b="0" dirty="0">
              <a:latin typeface="楷体" panose="02010609060101010101" pitchFamily="49" charset="-122"/>
              <a:ea typeface="楷体" panose="02010609060101010101" pitchFamily="49" charset="-122"/>
            </a:endParaRPr>
          </a:p>
        </p:txBody>
      </p:sp>
      <p:cxnSp>
        <p:nvCxnSpPr>
          <p:cNvPr id="28" name="直接箭头连接符 27"/>
          <p:cNvCxnSpPr>
            <a:stCxn id="8" idx="2"/>
            <a:endCxn id="9" idx="0"/>
          </p:cNvCxnSpPr>
          <p:nvPr/>
        </p:nvCxnSpPr>
        <p:spPr bwMode="auto">
          <a:xfrm>
            <a:off x="5244200" y="2060954"/>
            <a:ext cx="0" cy="1156195"/>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31" name="文本框 30"/>
          <p:cNvSpPr txBox="1"/>
          <p:nvPr/>
        </p:nvSpPr>
        <p:spPr>
          <a:xfrm>
            <a:off x="3288813" y="1755699"/>
            <a:ext cx="1111202" cy="400110"/>
          </a:xfrm>
          <a:prstGeom prst="rect">
            <a:avLst/>
          </a:prstGeom>
          <a:noFill/>
        </p:spPr>
        <p:txBody>
          <a:bodyPr wrap="none" rtlCol="0">
            <a:spAutoFit/>
          </a:bodyPr>
          <a:lstStyle/>
          <a:p>
            <a:r>
              <a:rPr lang="en-US" altLang="zh-CN" b="0" dirty="0" smtClean="0">
                <a:latin typeface="+mn-lt"/>
                <a:ea typeface="楷体" panose="02010609060101010101" pitchFamily="49" charset="-122"/>
              </a:rPr>
              <a:t>GIS</a:t>
            </a:r>
            <a:r>
              <a:rPr lang="zh-CN" altLang="en-US" b="0" dirty="0" smtClean="0">
                <a:latin typeface="楷体" panose="02010609060101010101" pitchFamily="49" charset="-122"/>
                <a:ea typeface="楷体" panose="02010609060101010101" pitchFamily="49" charset="-122"/>
              </a:rPr>
              <a:t>请求</a:t>
            </a:r>
            <a:endParaRPr lang="zh-CN" altLang="en-US" b="0" dirty="0">
              <a:latin typeface="楷体" panose="02010609060101010101" pitchFamily="49" charset="-122"/>
              <a:ea typeface="楷体" panose="02010609060101010101" pitchFamily="49" charset="-122"/>
            </a:endParaRPr>
          </a:p>
        </p:txBody>
      </p:sp>
      <p:cxnSp>
        <p:nvCxnSpPr>
          <p:cNvPr id="32" name="直接箭头连接符 31"/>
          <p:cNvCxnSpPr>
            <a:stCxn id="3" idx="3"/>
            <a:endCxn id="10" idx="3"/>
          </p:cNvCxnSpPr>
          <p:nvPr/>
        </p:nvCxnSpPr>
        <p:spPr bwMode="auto">
          <a:xfrm flipH="1">
            <a:off x="2057207" y="2818607"/>
            <a:ext cx="603405" cy="705119"/>
          </a:xfrm>
          <a:prstGeom prst="straightConnector1">
            <a:avLst/>
          </a:prstGeom>
          <a:ln w="38100">
            <a:solidFill>
              <a:srgbClr val="1A568C"/>
            </a:solidFill>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35" name="文本框 34"/>
          <p:cNvSpPr txBox="1"/>
          <p:nvPr/>
        </p:nvSpPr>
        <p:spPr>
          <a:xfrm>
            <a:off x="1924616" y="2866791"/>
            <a:ext cx="1210588" cy="400110"/>
          </a:xfrm>
          <a:prstGeom prst="rect">
            <a:avLst/>
          </a:prstGeom>
          <a:noFill/>
        </p:spPr>
        <p:txBody>
          <a:bodyPr wrap="none" rtlCol="0">
            <a:spAutoFit/>
          </a:bodyPr>
          <a:lstStyle/>
          <a:p>
            <a:r>
              <a:rPr lang="zh-CN" altLang="en-US" b="0" dirty="0" smtClean="0">
                <a:latin typeface="楷体" panose="02010609060101010101" pitchFamily="49" charset="-122"/>
                <a:ea typeface="楷体" panose="02010609060101010101" pitchFamily="49" charset="-122"/>
              </a:rPr>
              <a:t>信息反馈</a:t>
            </a:r>
            <a:endParaRPr lang="zh-CN" altLang="en-US" b="0" dirty="0">
              <a:latin typeface="楷体" panose="02010609060101010101" pitchFamily="49" charset="-122"/>
              <a:ea typeface="楷体" panose="02010609060101010101" pitchFamily="49" charset="-122"/>
            </a:endParaRPr>
          </a:p>
        </p:txBody>
      </p:sp>
      <p:sp>
        <p:nvSpPr>
          <p:cNvPr id="36" name="文本框 35"/>
          <p:cNvSpPr txBox="1"/>
          <p:nvPr/>
        </p:nvSpPr>
        <p:spPr>
          <a:xfrm>
            <a:off x="1225582" y="2243023"/>
            <a:ext cx="841403" cy="707886"/>
          </a:xfrm>
          <a:prstGeom prst="rect">
            <a:avLst/>
          </a:prstGeom>
          <a:noFill/>
        </p:spPr>
        <p:txBody>
          <a:bodyPr wrap="square" rtlCol="0">
            <a:spAutoFit/>
          </a:bodyPr>
          <a:lstStyle/>
          <a:p>
            <a:r>
              <a:rPr lang="zh-CN" altLang="en-US" b="0" dirty="0" smtClean="0">
                <a:latin typeface="楷体" panose="02010609060101010101" pitchFamily="49" charset="-122"/>
                <a:ea typeface="楷体" panose="02010609060101010101" pitchFamily="49" charset="-122"/>
              </a:rPr>
              <a:t>信息反馈</a:t>
            </a:r>
            <a:endParaRPr lang="zh-CN" altLang="en-US" b="0" dirty="0">
              <a:latin typeface="楷体" panose="02010609060101010101" pitchFamily="49" charset="-122"/>
              <a:ea typeface="楷体" panose="02010609060101010101" pitchFamily="49" charset="-122"/>
            </a:endParaRPr>
          </a:p>
        </p:txBody>
      </p:sp>
      <p:pic>
        <p:nvPicPr>
          <p:cNvPr id="37" name="图片 36"/>
          <p:cNvPicPr/>
          <p:nvPr/>
        </p:nvPicPr>
        <p:blipFill>
          <a:blip r:embed="rId4" cstate="print"/>
          <a:stretch>
            <a:fillRect/>
          </a:stretch>
        </p:blipFill>
        <p:spPr>
          <a:xfrm>
            <a:off x="604817" y="3887299"/>
            <a:ext cx="5019929" cy="2653105"/>
          </a:xfrm>
          <a:prstGeom prst="rect">
            <a:avLst/>
          </a:prstGeom>
        </p:spPr>
      </p:pic>
      <p:pic>
        <p:nvPicPr>
          <p:cNvPr id="38" name="图片 37">
            <a:extLst>
              <a:ext uri="{FF2B5EF4-FFF2-40B4-BE49-F238E27FC236}">
                <a16:creationId xmlns:a16="http://schemas.microsoft.com/office/drawing/2014/main" id="{F0F8A79A-8E6F-49D2-8944-942498CFB04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6818" y="1489425"/>
            <a:ext cx="4693409" cy="2299252"/>
          </a:xfrm>
          <a:prstGeom prst="rect">
            <a:avLst/>
          </a:prstGeom>
          <a:noFill/>
          <a:ln>
            <a:noFill/>
          </a:ln>
        </p:spPr>
      </p:pic>
      <p:pic>
        <p:nvPicPr>
          <p:cNvPr id="39" name="图片 38">
            <a:extLst>
              <a:ext uri="{FF2B5EF4-FFF2-40B4-BE49-F238E27FC236}">
                <a16:creationId xmlns:a16="http://schemas.microsoft.com/office/drawing/2014/main" id="{C07C874E-CFD8-4650-B2B8-F4180F9166A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6818" y="3962949"/>
            <a:ext cx="4736869" cy="2501804"/>
          </a:xfrm>
          <a:prstGeom prst="rect">
            <a:avLst/>
          </a:prstGeom>
          <a:noFill/>
          <a:ln>
            <a:noFill/>
          </a:ln>
        </p:spPr>
      </p:pic>
      <p:sp>
        <p:nvSpPr>
          <p:cNvPr id="40" name="文本框 39"/>
          <p:cNvSpPr txBox="1"/>
          <p:nvPr/>
        </p:nvSpPr>
        <p:spPr>
          <a:xfrm>
            <a:off x="10718262" y="2082699"/>
            <a:ext cx="1232684" cy="1323439"/>
          </a:xfrm>
          <a:prstGeom prst="rect">
            <a:avLst/>
          </a:prstGeom>
          <a:noFill/>
        </p:spPr>
        <p:txBody>
          <a:bodyPr wrap="square" rtlCol="0">
            <a:spAutoFit/>
          </a:bodyPr>
          <a:lstStyle/>
          <a:p>
            <a:r>
              <a:rPr lang="zh-CN" altLang="en-US" dirty="0" smtClean="0">
                <a:solidFill>
                  <a:srgbClr val="FF0000"/>
                </a:solidFill>
                <a:latin typeface="+mn-lt"/>
                <a:ea typeface="楷体" panose="02010609060101010101" pitchFamily="49" charset="-122"/>
              </a:rPr>
              <a:t>基于</a:t>
            </a:r>
            <a:r>
              <a:rPr lang="en-US" altLang="zh-CN" dirty="0" smtClean="0">
                <a:solidFill>
                  <a:srgbClr val="FF0000"/>
                </a:solidFill>
                <a:latin typeface="+mn-lt"/>
                <a:ea typeface="楷体" panose="02010609060101010101" pitchFamily="49" charset="-122"/>
              </a:rPr>
              <a:t>ArcGIS</a:t>
            </a:r>
            <a:r>
              <a:rPr lang="zh-CN" altLang="en-US" dirty="0" smtClean="0">
                <a:solidFill>
                  <a:srgbClr val="FF0000"/>
                </a:solidFill>
                <a:latin typeface="+mn-lt"/>
                <a:ea typeface="楷体" panose="02010609060101010101" pitchFamily="49" charset="-122"/>
              </a:rPr>
              <a:t>的</a:t>
            </a:r>
            <a:r>
              <a:rPr lang="en-US" altLang="zh-CN" dirty="0" smtClean="0">
                <a:solidFill>
                  <a:srgbClr val="FF0000"/>
                </a:solidFill>
                <a:latin typeface="+mn-lt"/>
                <a:ea typeface="楷体" panose="02010609060101010101" pitchFamily="49" charset="-122"/>
              </a:rPr>
              <a:t>CAD</a:t>
            </a:r>
            <a:r>
              <a:rPr lang="zh-CN" altLang="en-US" dirty="0" smtClean="0">
                <a:solidFill>
                  <a:srgbClr val="FF0000"/>
                </a:solidFill>
                <a:latin typeface="+mn-lt"/>
                <a:ea typeface="楷体" panose="02010609060101010101" pitchFamily="49" charset="-122"/>
              </a:rPr>
              <a:t>自动出图</a:t>
            </a:r>
            <a:endParaRPr lang="zh-CN" altLang="en-US" dirty="0">
              <a:solidFill>
                <a:srgbClr val="FF0000"/>
              </a:solidFill>
              <a:latin typeface="+mn-lt"/>
              <a:ea typeface="楷体" panose="02010609060101010101" pitchFamily="49" charset="-122"/>
            </a:endParaRPr>
          </a:p>
        </p:txBody>
      </p:sp>
      <p:sp>
        <p:nvSpPr>
          <p:cNvPr id="41" name="矩形 40"/>
          <p:cNvSpPr/>
          <p:nvPr/>
        </p:nvSpPr>
        <p:spPr>
          <a:xfrm>
            <a:off x="6288788" y="941409"/>
            <a:ext cx="3927192" cy="461665"/>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sym typeface="+mn-lt"/>
              </a:rPr>
              <a:t>应用</a:t>
            </a:r>
            <a:r>
              <a:rPr lang="zh-CN" altLang="en-US" sz="2400" dirty="0" smtClean="0">
                <a:solidFill>
                  <a:srgbClr val="404040"/>
                </a:solidFill>
                <a:latin typeface="楷体" panose="02010609060101010101" pitchFamily="49" charset="-122"/>
                <a:ea typeface="楷体" panose="02010609060101010101" pitchFamily="49" charset="-122"/>
                <a:sym typeface="+mn-lt"/>
              </a:rPr>
              <a:t>研究：辅助设计功能</a:t>
            </a:r>
            <a:endParaRPr lang="zh-CN" altLang="en-US" sz="2400" dirty="0">
              <a:solidFill>
                <a:srgbClr val="FF0000"/>
              </a:solidFill>
              <a:latin typeface="楷体" panose="02010609060101010101" pitchFamily="49" charset="-122"/>
              <a:ea typeface="楷体" panose="02010609060101010101" pitchFamily="49" charset="-122"/>
              <a:sym typeface="+mn-lt"/>
            </a:endParaRPr>
          </a:p>
        </p:txBody>
      </p:sp>
      <p:sp>
        <p:nvSpPr>
          <p:cNvPr id="42" name="文本框 41"/>
          <p:cNvSpPr txBox="1"/>
          <p:nvPr/>
        </p:nvSpPr>
        <p:spPr>
          <a:xfrm>
            <a:off x="10718262" y="5029200"/>
            <a:ext cx="1396286" cy="707886"/>
          </a:xfrm>
          <a:prstGeom prst="rect">
            <a:avLst/>
          </a:prstGeom>
          <a:noFill/>
        </p:spPr>
        <p:txBody>
          <a:bodyPr wrap="square" rtlCol="0">
            <a:spAutoFit/>
          </a:bodyPr>
          <a:lstStyle/>
          <a:p>
            <a:r>
              <a:rPr lang="en-US" altLang="zh-CN" dirty="0" smtClean="0">
                <a:solidFill>
                  <a:srgbClr val="FF0000"/>
                </a:solidFill>
                <a:latin typeface="+mn-lt"/>
                <a:ea typeface="楷体" panose="02010609060101010101" pitchFamily="49" charset="-122"/>
              </a:rPr>
              <a:t>Word</a:t>
            </a:r>
            <a:r>
              <a:rPr lang="zh-CN" altLang="en-US" dirty="0" smtClean="0">
                <a:solidFill>
                  <a:srgbClr val="FF0000"/>
                </a:solidFill>
                <a:latin typeface="+mn-lt"/>
                <a:ea typeface="楷体" panose="02010609060101010101" pitchFamily="49" charset="-122"/>
              </a:rPr>
              <a:t>报告自动生成</a:t>
            </a:r>
            <a:endParaRPr lang="zh-CN" altLang="en-US" dirty="0">
              <a:solidFill>
                <a:srgbClr val="FF0000"/>
              </a:solidFill>
              <a:latin typeface="+mn-lt"/>
              <a:ea typeface="楷体" panose="02010609060101010101" pitchFamily="49" charset="-122"/>
            </a:endParaRPr>
          </a:p>
        </p:txBody>
      </p:sp>
      <p:sp>
        <p:nvSpPr>
          <p:cNvPr id="34" name="文本框 33">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3.4 </a:t>
            </a:r>
            <a:r>
              <a:rPr lang="zh-CN" altLang="en-US" sz="2800" dirty="0" smtClean="0">
                <a:solidFill>
                  <a:schemeClr val="accent2"/>
                </a:solidFill>
                <a:latin typeface="楷体" panose="02010609060101010101" pitchFamily="49" charset="-122"/>
                <a:ea typeface="楷体" panose="02010609060101010101" pitchFamily="49" charset="-122"/>
              </a:rPr>
              <a:t>决策系统研发</a:t>
            </a:r>
            <a:r>
              <a:rPr lang="en-US" altLang="zh-CN" sz="2800" dirty="0" smtClean="0">
                <a:solidFill>
                  <a:schemeClr val="accent2"/>
                </a:solidFill>
                <a:latin typeface="楷体" panose="02010609060101010101" pitchFamily="49" charset="-122"/>
                <a:ea typeface="楷体" panose="02010609060101010101" pitchFamily="49" charset="-122"/>
              </a:rPr>
              <a:t>——</a:t>
            </a:r>
            <a:r>
              <a:rPr lang="zh-CN" altLang="en-US" sz="2800" dirty="0" smtClean="0">
                <a:solidFill>
                  <a:schemeClr val="accent2"/>
                </a:solidFill>
                <a:latin typeface="楷体" panose="02010609060101010101" pitchFamily="49" charset="-122"/>
                <a:ea typeface="楷体" panose="02010609060101010101" pitchFamily="49" charset="-122"/>
              </a:rPr>
              <a:t>方案展示</a:t>
            </a:r>
            <a:endParaRPr lang="en-US" altLang="zh-CN" sz="2800" dirty="0">
              <a:solidFill>
                <a:schemeClr val="accent2"/>
              </a:solidFill>
              <a:latin typeface="楷体" panose="02010609060101010101" pitchFamily="49" charset="-122"/>
              <a:ea typeface="楷体" panose="02010609060101010101" pitchFamily="49" charset="-122"/>
            </a:endParaRPr>
          </a:p>
        </p:txBody>
      </p:sp>
      <p:cxnSp>
        <p:nvCxnSpPr>
          <p:cNvPr id="43" name="直接连接符 42"/>
          <p:cNvCxnSpPr/>
          <p:nvPr/>
        </p:nvCxnSpPr>
        <p:spPr bwMode="auto">
          <a:xfrm>
            <a:off x="6139992" y="1149933"/>
            <a:ext cx="0" cy="547473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4" name="灯片编号占位符 3"/>
          <p:cNvSpPr>
            <a:spLocks noGrp="1"/>
          </p:cNvSpPr>
          <p:nvPr>
            <p:ph type="sldNum" sz="quarter" idx="10"/>
          </p:nvPr>
        </p:nvSpPr>
        <p:spPr/>
        <p:txBody>
          <a:bodyPr/>
          <a:lstStyle/>
          <a:p>
            <a:fld id="{6F42FFB2-4EF5-4478-B682-9BF6E88FFDD2}" type="slidenum">
              <a:rPr lang="zh-CN" altLang="en-US" smtClean="0"/>
              <a:t>20</a:t>
            </a:fld>
            <a:endParaRPr lang="zh-CN" altLang="en-US"/>
          </a:p>
        </p:txBody>
      </p:sp>
    </p:spTree>
    <p:custDataLst>
      <p:tags r:id="rId1"/>
    </p:custDataLst>
    <p:extLst>
      <p:ext uri="{BB962C8B-B14F-4D97-AF65-F5344CB8AC3E}">
        <p14:creationId xmlns:p14="http://schemas.microsoft.com/office/powerpoint/2010/main" val="10429226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smtClean="0">
                <a:solidFill>
                  <a:schemeClr val="accent2"/>
                </a:solidFill>
                <a:latin typeface="楷体" panose="02010609060101010101" pitchFamily="49" charset="-122"/>
                <a:ea typeface="楷体" panose="02010609060101010101" pitchFamily="49" charset="-122"/>
              </a:rPr>
              <a:t> </a:t>
            </a:r>
            <a:r>
              <a:rPr lang="zh-CN" altLang="en-US" sz="2800" dirty="0" smtClean="0">
                <a:solidFill>
                  <a:schemeClr val="accent2"/>
                </a:solidFill>
                <a:latin typeface="楷体" panose="02010609060101010101" pitchFamily="49" charset="-122"/>
                <a:ea typeface="楷体" panose="02010609060101010101" pitchFamily="49" charset="-122"/>
              </a:rPr>
              <a:t>工程</a:t>
            </a:r>
            <a:r>
              <a:rPr lang="zh-CN" altLang="en-US" sz="2800" dirty="0">
                <a:solidFill>
                  <a:schemeClr val="accent2"/>
                </a:solidFill>
                <a:latin typeface="楷体" panose="02010609060101010101" pitchFamily="49" charset="-122"/>
                <a:ea typeface="楷体" panose="02010609060101010101" pitchFamily="49" charset="-122"/>
              </a:rPr>
              <a:t>案例分析</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8" name="TextBox 9">
            <a:extLst>
              <a:ext uri="{FF2B5EF4-FFF2-40B4-BE49-F238E27FC236}">
                <a16:creationId xmlns:a16="http://schemas.microsoft.com/office/drawing/2014/main" id="{665FBA21-7F57-4EF8-8AE9-7D0EE59EAA79}"/>
              </a:ext>
            </a:extLst>
          </p:cNvPr>
          <p:cNvSpPr txBox="1">
            <a:spLocks noChangeArrowheads="1"/>
          </p:cNvSpPr>
          <p:nvPr/>
        </p:nvSpPr>
        <p:spPr bwMode="auto">
          <a:xfrm>
            <a:off x="2667003" y="1624839"/>
            <a:ext cx="2819399"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1  </a:t>
            </a:r>
            <a:r>
              <a:rPr lang="zh-CN" altLang="en-US" sz="2800" dirty="0">
                <a:latin typeface="楷体" panose="02010609060101010101" pitchFamily="49" charset="-122"/>
                <a:ea typeface="楷体" panose="02010609060101010101" pitchFamily="49" charset="-122"/>
              </a:rPr>
              <a:t>绪论</a:t>
            </a:r>
          </a:p>
        </p:txBody>
      </p:sp>
      <p:sp>
        <p:nvSpPr>
          <p:cNvPr id="10" name="TextBox 9">
            <a:extLst>
              <a:ext uri="{FF2B5EF4-FFF2-40B4-BE49-F238E27FC236}">
                <a16:creationId xmlns:a16="http://schemas.microsoft.com/office/drawing/2014/main" id="{4DFF1DE7-36CF-44C9-AED0-ADDFC21541F4}"/>
              </a:ext>
            </a:extLst>
          </p:cNvPr>
          <p:cNvSpPr txBox="1">
            <a:spLocks noChangeArrowheads="1"/>
          </p:cNvSpPr>
          <p:nvPr/>
        </p:nvSpPr>
        <p:spPr bwMode="auto">
          <a:xfrm>
            <a:off x="2667794" y="2441567"/>
            <a:ext cx="8228806"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2  </a:t>
            </a:r>
            <a:r>
              <a:rPr lang="zh-CN" altLang="en-US" sz="2800" dirty="0">
                <a:latin typeface="楷体" panose="02010609060101010101" pitchFamily="49" charset="-122"/>
                <a:ea typeface="楷体" panose="02010609060101010101" pitchFamily="49" charset="-122"/>
              </a:rPr>
              <a:t>水电工程外来物资运输方案决策体系理论研究</a:t>
            </a:r>
          </a:p>
        </p:txBody>
      </p:sp>
      <p:sp>
        <p:nvSpPr>
          <p:cNvPr id="11" name="TextBox 9">
            <a:extLst>
              <a:ext uri="{FF2B5EF4-FFF2-40B4-BE49-F238E27FC236}">
                <a16:creationId xmlns:a16="http://schemas.microsoft.com/office/drawing/2014/main" id="{CCA89B08-364F-4E64-9415-B058BB66A782}"/>
              </a:ext>
            </a:extLst>
          </p:cNvPr>
          <p:cNvSpPr txBox="1">
            <a:spLocks noChangeArrowheads="1"/>
          </p:cNvSpPr>
          <p:nvPr/>
        </p:nvSpPr>
        <p:spPr bwMode="auto">
          <a:xfrm>
            <a:off x="2667000" y="3148839"/>
            <a:ext cx="7924800"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3  </a:t>
            </a:r>
            <a:r>
              <a:rPr lang="zh-CN" altLang="en-US" sz="2800" dirty="0">
                <a:latin typeface="楷体" panose="02010609060101010101" pitchFamily="49" charset="-122"/>
                <a:ea typeface="楷体" panose="02010609060101010101" pitchFamily="49" charset="-122"/>
              </a:rPr>
              <a:t>水电工程外来物资运输方案决策支持系统研发</a:t>
            </a:r>
          </a:p>
        </p:txBody>
      </p:sp>
      <p:sp>
        <p:nvSpPr>
          <p:cNvPr id="12"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3923184"/>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solidFill>
                  <a:srgbClr val="FF0000"/>
                </a:solidFill>
                <a:latin typeface="楷体" panose="02010609060101010101" pitchFamily="49" charset="-122"/>
                <a:ea typeface="楷体" panose="02010609060101010101" pitchFamily="49" charset="-122"/>
              </a:rPr>
              <a:t>4  </a:t>
            </a:r>
            <a:r>
              <a:rPr lang="zh-CN" altLang="en-US" sz="2800" dirty="0">
                <a:solidFill>
                  <a:srgbClr val="FF0000"/>
                </a:solidFill>
                <a:latin typeface="楷体" panose="02010609060101010101" pitchFamily="49" charset="-122"/>
                <a:ea typeface="楷体" panose="02010609060101010101" pitchFamily="49" charset="-122"/>
              </a:rPr>
              <a:t>工程案例分析</a:t>
            </a:r>
          </a:p>
        </p:txBody>
      </p:sp>
      <p:sp>
        <p:nvSpPr>
          <p:cNvPr id="13"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4567535"/>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5</a:t>
            </a:r>
            <a:r>
              <a:rPr lang="en-US" altLang="zh-CN" sz="2800" dirty="0" smtClean="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结论与展望</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21</a:t>
            </a:fld>
            <a:endParaRPr lang="zh-CN" altLang="en-US"/>
          </a:p>
        </p:txBody>
      </p:sp>
    </p:spTree>
    <p:custDataLst>
      <p:tags r:id="rId1"/>
    </p:custDataLst>
    <p:extLst>
      <p:ext uri="{BB962C8B-B14F-4D97-AF65-F5344CB8AC3E}">
        <p14:creationId xmlns:p14="http://schemas.microsoft.com/office/powerpoint/2010/main" val="3040430810"/>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smtClean="0">
                <a:solidFill>
                  <a:schemeClr val="accent2"/>
                </a:solidFill>
                <a:latin typeface="楷体" panose="02010609060101010101" pitchFamily="49" charset="-122"/>
                <a:ea typeface="楷体" panose="02010609060101010101" pitchFamily="49" charset="-122"/>
              </a:rPr>
              <a:t>.1 </a:t>
            </a:r>
            <a:r>
              <a:rPr lang="zh-CN" altLang="en-US" sz="2800" dirty="0" smtClean="0">
                <a:solidFill>
                  <a:schemeClr val="accent2"/>
                </a:solidFill>
                <a:latin typeface="楷体" panose="02010609060101010101" pitchFamily="49" charset="-122"/>
                <a:ea typeface="楷体" panose="02010609060101010101" pitchFamily="49" charset="-122"/>
              </a:rPr>
              <a:t>工程背景</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13"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57200" y="1066800"/>
            <a:ext cx="11353800" cy="1200329"/>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en-US" dirty="0"/>
              <a:t>以旭龙水电站所需的水泥为例，该工程位于云南省德钦县与四川省得荣县交界的高山峡谷地区，水泥总运输量</a:t>
            </a:r>
            <a:r>
              <a:rPr lang="zh-CN" altLang="en-US" dirty="0">
                <a:latin typeface="+mn-lt"/>
              </a:rPr>
              <a:t>为</a:t>
            </a:r>
            <a:r>
              <a:rPr lang="en-US" altLang="zh-CN" dirty="0">
                <a:latin typeface="+mn-lt"/>
              </a:rPr>
              <a:t>90.1</a:t>
            </a:r>
            <a:r>
              <a:rPr lang="zh-CN" altLang="en-US" dirty="0">
                <a:latin typeface="+mn-lt"/>
              </a:rPr>
              <a:t>万</a:t>
            </a:r>
            <a:r>
              <a:rPr lang="en-US" altLang="zh-CN" dirty="0">
                <a:latin typeface="+mn-lt"/>
              </a:rPr>
              <a:t>t</a:t>
            </a:r>
            <a:r>
              <a:rPr lang="zh-CN" altLang="en-US" dirty="0" smtClean="0">
                <a:latin typeface="+mn-lt"/>
              </a:rPr>
              <a:t>。</a:t>
            </a:r>
            <a:endParaRPr lang="en-US" altLang="zh-CN" dirty="0" smtClean="0">
              <a:latin typeface="+mn-lt"/>
            </a:endParaRPr>
          </a:p>
          <a:p>
            <a:r>
              <a:rPr lang="zh-CN" altLang="en-US" dirty="0" smtClean="0">
                <a:latin typeface="+mn-lt"/>
              </a:rPr>
              <a:t>能够提供</a:t>
            </a:r>
            <a:r>
              <a:rPr lang="zh-CN" altLang="en-US" dirty="0">
                <a:latin typeface="+mn-lt"/>
              </a:rPr>
              <a:t>水泥供应需求的生产厂家分别位于四川乐山、四川攀枝花以及云南</a:t>
            </a:r>
            <a:r>
              <a:rPr lang="zh-CN" altLang="en-US" dirty="0" smtClean="0">
                <a:latin typeface="+mn-lt"/>
              </a:rPr>
              <a:t>大理。</a:t>
            </a:r>
            <a:endParaRPr lang="en-US" altLang="zh-CN" dirty="0" smtClean="0">
              <a:latin typeface="+mn-lt"/>
            </a:endParaRPr>
          </a:p>
        </p:txBody>
      </p:sp>
      <p:pic>
        <p:nvPicPr>
          <p:cNvPr id="15" name="图片 14" descr="D:\桌面\graduate\fig\旭龙运输网络图.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2317929"/>
            <a:ext cx="4267200" cy="3563660"/>
          </a:xfrm>
          <a:prstGeom prst="rect">
            <a:avLst/>
          </a:prstGeom>
          <a:noFill/>
          <a:ln>
            <a:noFill/>
          </a:ln>
        </p:spPr>
      </p:pic>
      <p:sp>
        <p:nvSpPr>
          <p:cNvPr id="16" name="文本框 15"/>
          <p:cNvSpPr txBox="1"/>
          <p:nvPr/>
        </p:nvSpPr>
        <p:spPr>
          <a:xfrm>
            <a:off x="1460007" y="6019800"/>
            <a:ext cx="3023585"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工程位置及周边运输网络</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7" name="矩形 16"/>
          <p:cNvSpPr/>
          <p:nvPr/>
        </p:nvSpPr>
        <p:spPr>
          <a:xfrm>
            <a:off x="6096000" y="2895600"/>
            <a:ext cx="5867400" cy="3416320"/>
          </a:xfrm>
          <a:prstGeom prst="rect">
            <a:avLst/>
          </a:prstGeom>
        </p:spPr>
        <p:txBody>
          <a:bodyPr wrap="square">
            <a:spAutoFit/>
          </a:bodyPr>
          <a:lstStyle/>
          <a:p>
            <a:r>
              <a:rPr lang="zh-CN" altLang="en-US" sz="1600" b="0" dirty="0">
                <a:latin typeface="+mn-lt"/>
                <a:ea typeface="楷体" panose="02010609060101010101" pitchFamily="49" charset="-122"/>
              </a:rPr>
              <a:t>（</a:t>
            </a:r>
            <a:r>
              <a:rPr lang="en-US" altLang="zh-CN" sz="1800" b="0" dirty="0">
                <a:latin typeface="+mn-lt"/>
                <a:ea typeface="楷体" panose="02010609060101010101" pitchFamily="49" charset="-122"/>
              </a:rPr>
              <a:t>1</a:t>
            </a:r>
            <a:r>
              <a:rPr lang="zh-CN" altLang="en-US" sz="1800" b="0" dirty="0">
                <a:latin typeface="+mn-lt"/>
                <a:ea typeface="楷体" panose="02010609060101010101" pitchFamily="49" charset="-122"/>
              </a:rPr>
              <a:t>）公路规划</a:t>
            </a: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2</a:t>
            </a:r>
            <a:r>
              <a:rPr lang="zh-CN" altLang="en-US" sz="1800" b="0" dirty="0">
                <a:latin typeface="+mn-lt"/>
                <a:ea typeface="楷体" panose="02010609060101010101" pitchFamily="49" charset="-122"/>
              </a:rPr>
              <a:t>年，丽攀高速公路云南段中的华坪至丽江段建成；</a:t>
            </a: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3</a:t>
            </a:r>
            <a:r>
              <a:rPr lang="zh-CN" altLang="en-US" sz="1800" b="0" dirty="0">
                <a:latin typeface="+mn-lt"/>
                <a:ea typeface="楷体" panose="02010609060101010101" pitchFamily="49" charset="-122"/>
              </a:rPr>
              <a:t>年，雅康高速公路（雅安经天全、泸定到康定）建成通车，路线全长约</a:t>
            </a:r>
            <a:r>
              <a:rPr lang="en-US" altLang="zh-CN" sz="1800" b="0" dirty="0">
                <a:latin typeface="+mn-lt"/>
                <a:ea typeface="楷体" panose="02010609060101010101" pitchFamily="49" charset="-122"/>
              </a:rPr>
              <a:t>135</a:t>
            </a:r>
            <a:r>
              <a:rPr lang="zh-CN" altLang="en-US" sz="1800" b="0" dirty="0">
                <a:latin typeface="+mn-lt"/>
                <a:ea typeface="楷体" panose="02010609060101010101" pitchFamily="49" charset="-122"/>
              </a:rPr>
              <a:t>千米。</a:t>
            </a: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3</a:t>
            </a:r>
            <a:r>
              <a:rPr lang="zh-CN" altLang="en-US" sz="1800" b="0" dirty="0">
                <a:latin typeface="+mn-lt"/>
                <a:ea typeface="楷体" panose="02010609060101010101" pitchFamily="49" charset="-122"/>
              </a:rPr>
              <a:t>年，</a:t>
            </a:r>
            <a:r>
              <a:rPr lang="en-US" altLang="zh-CN" sz="1800" b="0" dirty="0">
                <a:latin typeface="+mn-lt"/>
                <a:ea typeface="楷体" panose="02010609060101010101" pitchFamily="49" charset="-122"/>
              </a:rPr>
              <a:t>G318</a:t>
            </a:r>
            <a:r>
              <a:rPr lang="zh-CN" altLang="en-US" sz="1800" b="0" dirty="0">
                <a:latin typeface="+mn-lt"/>
                <a:ea typeface="楷体" panose="02010609060101010101" pitchFamily="49" charset="-122"/>
              </a:rPr>
              <a:t>线川</a:t>
            </a:r>
            <a:r>
              <a:rPr lang="zh-CN" altLang="en-US" sz="1800" b="0" dirty="0" smtClean="0">
                <a:latin typeface="+mn-lt"/>
                <a:ea typeface="楷体" panose="02010609060101010101" pitchFamily="49" charset="-122"/>
              </a:rPr>
              <a:t>藏改</a:t>
            </a:r>
            <a:r>
              <a:rPr lang="zh-CN" altLang="en-US" sz="1800" b="0" dirty="0">
                <a:latin typeface="+mn-lt"/>
                <a:ea typeface="楷体" panose="02010609060101010101" pitchFamily="49" charset="-122"/>
              </a:rPr>
              <a:t>扩建</a:t>
            </a:r>
            <a:r>
              <a:rPr lang="zh-CN" altLang="en-US" sz="1800" b="0" dirty="0" smtClean="0">
                <a:latin typeface="+mn-lt"/>
                <a:ea typeface="楷体" panose="02010609060101010101" pitchFamily="49" charset="-122"/>
              </a:rPr>
              <a:t>完成；</a:t>
            </a:r>
            <a:endParaRPr lang="zh-CN" altLang="en-US" sz="1800" b="0" dirty="0">
              <a:latin typeface="+mn-lt"/>
              <a:ea typeface="楷体" panose="02010609060101010101" pitchFamily="49" charset="-122"/>
            </a:endParaRP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4</a:t>
            </a:r>
            <a:r>
              <a:rPr lang="zh-CN" altLang="en-US" sz="1800" b="0" dirty="0">
                <a:latin typeface="+mn-lt"/>
                <a:ea typeface="楷体" panose="02010609060101010101" pitchFamily="49" charset="-122"/>
              </a:rPr>
              <a:t>年，香格里拉</a:t>
            </a:r>
            <a:r>
              <a:rPr lang="en-US" altLang="zh-CN" sz="1800" b="0" dirty="0">
                <a:latin typeface="+mn-lt"/>
                <a:ea typeface="楷体" panose="02010609060101010101" pitchFamily="49" charset="-122"/>
              </a:rPr>
              <a:t>-</a:t>
            </a:r>
            <a:r>
              <a:rPr lang="zh-CN" altLang="en-US" sz="1800" b="0" dirty="0">
                <a:latin typeface="+mn-lt"/>
                <a:ea typeface="楷体" panose="02010609060101010101" pitchFamily="49" charset="-122"/>
              </a:rPr>
              <a:t>丽江高速公路丽江段正式通车运营。</a:t>
            </a:r>
          </a:p>
          <a:p>
            <a:r>
              <a:rPr lang="zh-CN" altLang="en-US" sz="1800" b="0" dirty="0">
                <a:latin typeface="+mn-lt"/>
                <a:ea typeface="楷体" panose="02010609060101010101" pitchFamily="49" charset="-122"/>
              </a:rPr>
              <a:t>（</a:t>
            </a:r>
            <a:r>
              <a:rPr lang="en-US" altLang="zh-CN" sz="1800" b="0" dirty="0">
                <a:latin typeface="+mn-lt"/>
                <a:ea typeface="楷体" panose="02010609060101010101" pitchFamily="49" charset="-122"/>
              </a:rPr>
              <a:t>2</a:t>
            </a:r>
            <a:r>
              <a:rPr lang="zh-CN" altLang="en-US" sz="1800" b="0" dirty="0">
                <a:latin typeface="+mn-lt"/>
                <a:ea typeface="楷体" panose="02010609060101010101" pitchFamily="49" charset="-122"/>
              </a:rPr>
              <a:t>）铁路规划</a:t>
            </a: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3</a:t>
            </a:r>
            <a:r>
              <a:rPr lang="zh-CN" altLang="en-US" sz="1800" b="0" dirty="0">
                <a:latin typeface="+mn-lt"/>
                <a:ea typeface="楷体" panose="02010609060101010101" pitchFamily="49" charset="-122"/>
              </a:rPr>
              <a:t>年，藏铁路中丽江至香格里拉的丽香铁路建成</a:t>
            </a:r>
            <a:r>
              <a:rPr lang="zh-CN" altLang="en-US" sz="1800" b="0" dirty="0" smtClean="0">
                <a:latin typeface="+mn-lt"/>
                <a:ea typeface="楷体" panose="02010609060101010101" pitchFamily="49" charset="-122"/>
              </a:rPr>
              <a:t>通车。</a:t>
            </a:r>
            <a:endParaRPr lang="zh-CN" altLang="en-US" sz="1800" b="0" dirty="0">
              <a:latin typeface="+mn-lt"/>
              <a:ea typeface="楷体" panose="02010609060101010101" pitchFamily="49" charset="-122"/>
            </a:endParaRPr>
          </a:p>
          <a:p>
            <a:r>
              <a:rPr lang="zh-CN" altLang="en-US" sz="1800" b="0" dirty="0">
                <a:latin typeface="+mn-lt"/>
                <a:ea typeface="楷体" panose="02010609060101010101" pitchFamily="49" charset="-122"/>
              </a:rPr>
              <a:t>预计工程施工开始的第</a:t>
            </a:r>
            <a:r>
              <a:rPr lang="en-US" altLang="zh-CN" sz="1800" b="0" dirty="0">
                <a:latin typeface="+mn-lt"/>
                <a:ea typeface="楷体" panose="02010609060101010101" pitchFamily="49" charset="-122"/>
              </a:rPr>
              <a:t>7</a:t>
            </a:r>
            <a:r>
              <a:rPr lang="zh-CN" altLang="en-US" sz="1800" b="0" dirty="0">
                <a:latin typeface="+mn-lt"/>
                <a:ea typeface="楷体" panose="02010609060101010101" pitchFamily="49" charset="-122"/>
              </a:rPr>
              <a:t>年，川藏铁路中雅安</a:t>
            </a:r>
            <a:r>
              <a:rPr lang="en-US" altLang="zh-CN" sz="1800" b="0" dirty="0">
                <a:latin typeface="+mn-lt"/>
                <a:ea typeface="楷体" panose="02010609060101010101" pitchFamily="49" charset="-122"/>
              </a:rPr>
              <a:t>-</a:t>
            </a:r>
            <a:r>
              <a:rPr lang="zh-CN" altLang="en-US" sz="1800" b="0" dirty="0">
                <a:latin typeface="+mn-lt"/>
                <a:ea typeface="楷体" panose="02010609060101010101" pitchFamily="49" charset="-122"/>
              </a:rPr>
              <a:t>康定段建成</a:t>
            </a:r>
            <a:r>
              <a:rPr lang="zh-CN" altLang="en-US" sz="1800" b="0" dirty="0" smtClean="0">
                <a:latin typeface="+mn-lt"/>
                <a:ea typeface="楷体" panose="02010609060101010101" pitchFamily="49" charset="-122"/>
              </a:rPr>
              <a:t>。</a:t>
            </a:r>
            <a:endParaRPr lang="zh-CN" altLang="en-US" sz="1800" b="0" dirty="0">
              <a:latin typeface="+mn-lt"/>
              <a:ea typeface="楷体" panose="02010609060101010101" pitchFamily="49" charset="-122"/>
            </a:endParaRPr>
          </a:p>
        </p:txBody>
      </p:sp>
      <p:sp>
        <p:nvSpPr>
          <p:cNvPr id="24" name="矩形 23"/>
          <p:cNvSpPr/>
          <p:nvPr/>
        </p:nvSpPr>
        <p:spPr bwMode="auto">
          <a:xfrm>
            <a:off x="6096000" y="2417187"/>
            <a:ext cx="2595582" cy="461665"/>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sz="2400" dirty="0" smtClean="0">
                <a:solidFill>
                  <a:srgbClr val="404040"/>
                </a:solidFill>
                <a:latin typeface="楷体" panose="02010609060101010101" pitchFamily="49" charset="-122"/>
                <a:ea typeface="楷体" panose="02010609060101010101" pitchFamily="49" charset="-122"/>
              </a:rPr>
              <a:t>运输网络规划：</a:t>
            </a:r>
            <a:endParaRPr lang="zh-CN" altLang="en-US" sz="2400" dirty="0">
              <a:solidFill>
                <a:srgbClr val="404040"/>
              </a:solidFill>
              <a:latin typeface="楷体" panose="02010609060101010101" pitchFamily="49" charset="-122"/>
              <a:ea typeface="楷体" panose="02010609060101010101" pitchFamily="49" charset="-122"/>
            </a:endParaRPr>
          </a:p>
        </p:txBody>
      </p:sp>
      <p:sp>
        <p:nvSpPr>
          <p:cNvPr id="6" name="灯片编号占位符 5"/>
          <p:cNvSpPr>
            <a:spLocks noGrp="1"/>
          </p:cNvSpPr>
          <p:nvPr>
            <p:ph type="sldNum" sz="quarter" idx="10"/>
          </p:nvPr>
        </p:nvSpPr>
        <p:spPr/>
        <p:txBody>
          <a:bodyPr/>
          <a:lstStyle/>
          <a:p>
            <a:fld id="{6F42FFB2-4EF5-4478-B682-9BF6E88FFDD2}"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3501297811"/>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smtClean="0">
                <a:solidFill>
                  <a:schemeClr val="accent2"/>
                </a:solidFill>
                <a:latin typeface="楷体" panose="02010609060101010101" pitchFamily="49" charset="-122"/>
                <a:ea typeface="楷体" panose="02010609060101010101" pitchFamily="49" charset="-122"/>
              </a:rPr>
              <a:t>.2 </a:t>
            </a:r>
            <a:r>
              <a:rPr lang="zh-CN" altLang="en-US" sz="2800" dirty="0" smtClean="0">
                <a:solidFill>
                  <a:schemeClr val="accent2"/>
                </a:solidFill>
                <a:latin typeface="楷体" panose="02010609060101010101" pitchFamily="49" charset="-122"/>
                <a:ea typeface="楷体" panose="02010609060101010101" pitchFamily="49" charset="-122"/>
              </a:rPr>
              <a:t>数据采集</a:t>
            </a:r>
            <a:endParaRPr lang="en-US" altLang="zh-CN" sz="2800" dirty="0">
              <a:solidFill>
                <a:schemeClr val="accent2"/>
              </a:solidFill>
              <a:latin typeface="楷体" panose="02010609060101010101" pitchFamily="49" charset="-122"/>
              <a:ea typeface="楷体" panose="02010609060101010101" pitchFamily="49" charset="-122"/>
            </a:endParaRPr>
          </a:p>
        </p:txBody>
      </p:sp>
      <p:cxnSp>
        <p:nvCxnSpPr>
          <p:cNvPr id="6" name="直接连接符 5"/>
          <p:cNvCxnSpPr/>
          <p:nvPr/>
        </p:nvCxnSpPr>
        <p:spPr bwMode="auto">
          <a:xfrm>
            <a:off x="6096000" y="1143000"/>
            <a:ext cx="0" cy="547473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17" name="图片 16"/>
          <p:cNvPicPr>
            <a:picLocks noChangeAspect="1"/>
          </p:cNvPicPr>
          <p:nvPr/>
        </p:nvPicPr>
        <p:blipFill>
          <a:blip r:embed="rId4"/>
          <a:stretch>
            <a:fillRect/>
          </a:stretch>
        </p:blipFill>
        <p:spPr>
          <a:xfrm>
            <a:off x="6324600" y="1031083"/>
            <a:ext cx="5181600" cy="2557438"/>
          </a:xfrm>
          <a:prstGeom prst="rect">
            <a:avLst/>
          </a:prstGeom>
        </p:spPr>
      </p:pic>
      <p:sp>
        <p:nvSpPr>
          <p:cNvPr id="18"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241299" y="1031083"/>
            <a:ext cx="5897881" cy="3046988"/>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en-US" dirty="0" smtClean="0"/>
              <a:t>数据采集：对城市</a:t>
            </a:r>
            <a:r>
              <a:rPr lang="zh-CN" altLang="en-US" dirty="0"/>
              <a:t>地理位置、公路运输网络等信息</a:t>
            </a:r>
            <a:r>
              <a:rPr lang="zh-CN" altLang="en-US" dirty="0" smtClean="0"/>
              <a:t>，通过百</a:t>
            </a:r>
            <a:r>
              <a:rPr lang="zh-CN" altLang="en-US" dirty="0">
                <a:latin typeface="+mn-lt"/>
              </a:rPr>
              <a:t>度</a:t>
            </a:r>
            <a:r>
              <a:rPr lang="zh-CN" altLang="en-US" dirty="0" smtClean="0">
                <a:latin typeface="+mn-lt"/>
              </a:rPr>
              <a:t>地图</a:t>
            </a:r>
            <a:r>
              <a:rPr lang="en-US" altLang="zh-CN" dirty="0" smtClean="0">
                <a:latin typeface="+mn-lt"/>
              </a:rPr>
              <a:t>API</a:t>
            </a:r>
            <a:r>
              <a:rPr lang="zh-CN" altLang="en-US" dirty="0">
                <a:latin typeface="+mn-lt"/>
              </a:rPr>
              <a:t>接口进行</a:t>
            </a:r>
            <a:r>
              <a:rPr lang="zh-CN" altLang="en-US" dirty="0" smtClean="0">
                <a:latin typeface="+mn-lt"/>
              </a:rPr>
              <a:t>数据采集。</a:t>
            </a:r>
            <a:endParaRPr lang="en-US" altLang="zh-CN" dirty="0" smtClean="0">
              <a:latin typeface="+mn-lt"/>
            </a:endParaRPr>
          </a:p>
          <a:p>
            <a:r>
              <a:rPr lang="zh-CN" altLang="en-US" dirty="0" smtClean="0">
                <a:latin typeface="+mn-lt"/>
              </a:rPr>
              <a:t>将采集到的数据进行</a:t>
            </a:r>
            <a:r>
              <a:rPr lang="en-US" altLang="zh-CN" dirty="0" smtClean="0">
                <a:latin typeface="+mn-lt"/>
              </a:rPr>
              <a:t>WBS</a:t>
            </a:r>
            <a:r>
              <a:rPr lang="zh-CN" altLang="en-US" dirty="0" smtClean="0">
                <a:latin typeface="+mn-lt"/>
              </a:rPr>
              <a:t>编码，并</a:t>
            </a:r>
            <a:r>
              <a:rPr lang="zh-CN" altLang="en-US" dirty="0">
                <a:latin typeface="+mn-lt"/>
              </a:rPr>
              <a:t>储存到</a:t>
            </a:r>
            <a:r>
              <a:rPr lang="en-US" altLang="zh-CN" dirty="0" err="1">
                <a:latin typeface="+mn-lt"/>
              </a:rPr>
              <a:t>SQLServer</a:t>
            </a:r>
            <a:r>
              <a:rPr lang="zh-CN" altLang="en-US" dirty="0">
                <a:latin typeface="+mn-lt"/>
              </a:rPr>
              <a:t>数据库中</a:t>
            </a:r>
            <a:r>
              <a:rPr lang="zh-CN" altLang="en-US" dirty="0" smtClean="0"/>
              <a:t>。</a:t>
            </a:r>
            <a:endParaRPr lang="en-US" altLang="zh-CN" dirty="0" smtClean="0"/>
          </a:p>
          <a:p>
            <a:r>
              <a:rPr lang="zh-CN" altLang="en-US" dirty="0" smtClean="0"/>
              <a:t>按照运输网络规划对工程工期进行离散化处理，在离散化后工期区间内，运输网路是静态的。</a:t>
            </a:r>
            <a:endParaRPr lang="zh-CN" altLang="en-US" dirty="0"/>
          </a:p>
        </p:txBody>
      </p:sp>
      <p:pic>
        <p:nvPicPr>
          <p:cNvPr id="19" name="图片 18" descr="D:\桌面\硕士毕业\fig\案例工期离散化时间轴.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357334"/>
            <a:ext cx="5436235" cy="1600200"/>
          </a:xfrm>
          <a:prstGeom prst="rect">
            <a:avLst/>
          </a:prstGeom>
          <a:noFill/>
          <a:ln>
            <a:noFill/>
          </a:ln>
        </p:spPr>
      </p:pic>
      <p:pic>
        <p:nvPicPr>
          <p:cNvPr id="20" name="图片 19"/>
          <p:cNvPicPr>
            <a:picLocks noChangeAspect="1"/>
          </p:cNvPicPr>
          <p:nvPr/>
        </p:nvPicPr>
        <p:blipFill>
          <a:blip r:embed="rId6"/>
          <a:stretch>
            <a:fillRect/>
          </a:stretch>
        </p:blipFill>
        <p:spPr>
          <a:xfrm>
            <a:off x="6324600" y="3785092"/>
            <a:ext cx="5297412" cy="2651760"/>
          </a:xfrm>
          <a:prstGeom prst="rect">
            <a:avLst/>
          </a:prstGeom>
        </p:spPr>
      </p:pic>
      <p:sp>
        <p:nvSpPr>
          <p:cNvPr id="21" name="文本框 20"/>
          <p:cNvSpPr txBox="1"/>
          <p:nvPr/>
        </p:nvSpPr>
        <p:spPr>
          <a:xfrm>
            <a:off x="2296986" y="6036742"/>
            <a:ext cx="1733167"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离散化时间轴</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2" name="文本框 21"/>
          <p:cNvSpPr txBox="1"/>
          <p:nvPr/>
        </p:nvSpPr>
        <p:spPr>
          <a:xfrm>
            <a:off x="8048816" y="3409890"/>
            <a:ext cx="2249334"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运输网络数据采集</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3" name="文本框 22"/>
          <p:cNvSpPr txBox="1"/>
          <p:nvPr/>
        </p:nvSpPr>
        <p:spPr>
          <a:xfrm>
            <a:off x="8161848" y="6417677"/>
            <a:ext cx="2249334"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运输网络数据储存</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4" name="灯片编号占位符 23"/>
          <p:cNvSpPr>
            <a:spLocks noGrp="1"/>
          </p:cNvSpPr>
          <p:nvPr>
            <p:ph type="sldNum" sz="quarter" idx="10"/>
          </p:nvPr>
        </p:nvSpPr>
        <p:spPr/>
        <p:txBody>
          <a:bodyPr/>
          <a:lstStyle/>
          <a:p>
            <a:fld id="{6F42FFB2-4EF5-4478-B682-9BF6E88FFDD2}" type="slidenum">
              <a:rPr lang="zh-CN" altLang="en-US" smtClean="0"/>
              <a:t>23</a:t>
            </a:fld>
            <a:endParaRPr lang="zh-CN" altLang="en-US"/>
          </a:p>
        </p:txBody>
      </p:sp>
    </p:spTree>
    <p:custDataLst>
      <p:tags r:id="rId1"/>
    </p:custDataLst>
    <p:extLst>
      <p:ext uri="{BB962C8B-B14F-4D97-AF65-F5344CB8AC3E}">
        <p14:creationId xmlns:p14="http://schemas.microsoft.com/office/powerpoint/2010/main" val="1888405441"/>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smtClean="0">
                <a:solidFill>
                  <a:schemeClr val="accent2"/>
                </a:solidFill>
                <a:latin typeface="楷体" panose="02010609060101010101" pitchFamily="49" charset="-122"/>
                <a:ea typeface="楷体" panose="02010609060101010101" pitchFamily="49" charset="-122"/>
              </a:rPr>
              <a:t>.3 </a:t>
            </a:r>
            <a:r>
              <a:rPr lang="zh-CN" altLang="en-US" sz="2800" dirty="0">
                <a:solidFill>
                  <a:schemeClr val="accent2"/>
                </a:solidFill>
                <a:latin typeface="楷体" panose="02010609060101010101" pitchFamily="49" charset="-122"/>
                <a:ea typeface="楷体" panose="02010609060101010101" pitchFamily="49" charset="-122"/>
              </a:rPr>
              <a:t>路径优化</a:t>
            </a:r>
            <a:endParaRPr lang="en-US" altLang="zh-CN" sz="2800" dirty="0">
              <a:solidFill>
                <a:schemeClr val="accent2"/>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4"/>
          <a:stretch>
            <a:fillRect/>
          </a:stretch>
        </p:blipFill>
        <p:spPr>
          <a:xfrm>
            <a:off x="457200" y="1190407"/>
            <a:ext cx="5234217" cy="2604353"/>
          </a:xfrm>
          <a:prstGeom prst="rect">
            <a:avLst/>
          </a:prstGeom>
        </p:spPr>
      </p:pic>
      <p:sp>
        <p:nvSpPr>
          <p:cNvPr id="11" name="文本框 10"/>
          <p:cNvSpPr txBox="1"/>
          <p:nvPr/>
        </p:nvSpPr>
        <p:spPr>
          <a:xfrm>
            <a:off x="1562515" y="899160"/>
            <a:ext cx="2895344"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方案</a:t>
            </a:r>
            <a:r>
              <a:rPr lang="en-US" altLang="zh-CN" dirty="0" smtClean="0">
                <a:solidFill>
                  <a:srgbClr val="FF0000"/>
                </a:solidFill>
                <a:latin typeface="楷体" panose="02010609060101010101" pitchFamily="49" charset="-122"/>
                <a:ea typeface="楷体" panose="02010609060101010101" pitchFamily="49" charset="-122"/>
              </a:rPr>
              <a:t>1</a:t>
            </a:r>
            <a:r>
              <a:rPr lang="zh-CN" altLang="en-US" dirty="0" smtClean="0">
                <a:solidFill>
                  <a:srgbClr val="FF0000"/>
                </a:solidFill>
                <a:latin typeface="楷体" panose="02010609060101010101" pitchFamily="49" charset="-122"/>
                <a:ea typeface="楷体" panose="02010609060101010101" pitchFamily="49" charset="-122"/>
              </a:rPr>
              <a:t>：乐山，公路运输</a:t>
            </a:r>
            <a:endParaRPr lang="zh-CN" altLang="en-US" dirty="0">
              <a:solidFill>
                <a:srgbClr val="FF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5"/>
          <a:stretch>
            <a:fillRect/>
          </a:stretch>
        </p:blipFill>
        <p:spPr>
          <a:xfrm>
            <a:off x="457200" y="4045367"/>
            <a:ext cx="5234217" cy="2644950"/>
          </a:xfrm>
          <a:prstGeom prst="rect">
            <a:avLst/>
          </a:prstGeom>
        </p:spPr>
      </p:pic>
      <p:sp>
        <p:nvSpPr>
          <p:cNvPr id="12" name="文本框 11"/>
          <p:cNvSpPr txBox="1"/>
          <p:nvPr/>
        </p:nvSpPr>
        <p:spPr>
          <a:xfrm>
            <a:off x="1271817" y="3738146"/>
            <a:ext cx="3927678"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方案</a:t>
            </a:r>
            <a:r>
              <a:rPr lang="en-US" altLang="zh-CN" dirty="0" smtClean="0">
                <a:solidFill>
                  <a:srgbClr val="FF0000"/>
                </a:solidFill>
                <a:latin typeface="楷体" panose="02010609060101010101" pitchFamily="49" charset="-122"/>
                <a:ea typeface="楷体" panose="02010609060101010101" pitchFamily="49" charset="-122"/>
              </a:rPr>
              <a:t>2</a:t>
            </a:r>
            <a:r>
              <a:rPr lang="zh-CN" altLang="en-US" dirty="0" smtClean="0">
                <a:solidFill>
                  <a:srgbClr val="FF0000"/>
                </a:solidFill>
                <a:latin typeface="楷体" panose="02010609060101010101" pitchFamily="49" charset="-122"/>
                <a:ea typeface="楷体" panose="02010609060101010101" pitchFamily="49" charset="-122"/>
              </a:rPr>
              <a:t>：攀枝花，铁路</a:t>
            </a:r>
            <a:r>
              <a:rPr lang="zh-CN" altLang="en-US" dirty="0">
                <a:solidFill>
                  <a:srgbClr val="FF0000"/>
                </a:solidFill>
                <a:latin typeface="楷体" panose="02010609060101010101" pitchFamily="49" charset="-122"/>
                <a:ea typeface="楷体" panose="02010609060101010101" pitchFamily="49" charset="-122"/>
              </a:rPr>
              <a:t>转</a:t>
            </a:r>
            <a:r>
              <a:rPr lang="zh-CN" altLang="en-US" dirty="0" smtClean="0">
                <a:solidFill>
                  <a:srgbClr val="FF0000"/>
                </a:solidFill>
                <a:latin typeface="楷体" panose="02010609060101010101" pitchFamily="49" charset="-122"/>
                <a:ea typeface="楷体" panose="02010609060101010101" pitchFamily="49" charset="-122"/>
              </a:rPr>
              <a:t>公路运输</a:t>
            </a:r>
            <a:endParaRPr lang="zh-CN" altLang="en-US" dirty="0">
              <a:solidFill>
                <a:srgbClr val="FF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6"/>
          <a:stretch>
            <a:fillRect/>
          </a:stretch>
        </p:blipFill>
        <p:spPr>
          <a:xfrm>
            <a:off x="6096000" y="1299270"/>
            <a:ext cx="5334000" cy="2495490"/>
          </a:xfrm>
          <a:prstGeom prst="rect">
            <a:avLst/>
          </a:prstGeom>
        </p:spPr>
      </p:pic>
      <p:sp>
        <p:nvSpPr>
          <p:cNvPr id="13" name="文本框 12"/>
          <p:cNvSpPr txBox="1"/>
          <p:nvPr/>
        </p:nvSpPr>
        <p:spPr>
          <a:xfrm>
            <a:off x="7162800" y="899160"/>
            <a:ext cx="3669594"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方案</a:t>
            </a:r>
            <a:r>
              <a:rPr lang="en-US" altLang="zh-CN" dirty="0" smtClean="0">
                <a:solidFill>
                  <a:srgbClr val="FF0000"/>
                </a:solidFill>
                <a:latin typeface="楷体" panose="02010609060101010101" pitchFamily="49" charset="-122"/>
                <a:ea typeface="楷体" panose="02010609060101010101" pitchFamily="49" charset="-122"/>
              </a:rPr>
              <a:t>3</a:t>
            </a:r>
            <a:r>
              <a:rPr lang="zh-CN" altLang="en-US" dirty="0" smtClean="0">
                <a:solidFill>
                  <a:srgbClr val="FF0000"/>
                </a:solidFill>
                <a:latin typeface="楷体" panose="02010609060101010101" pitchFamily="49" charset="-122"/>
                <a:ea typeface="楷体" panose="02010609060101010101" pitchFamily="49" charset="-122"/>
              </a:rPr>
              <a:t>：大理，铁路转公路运输</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4" name="矩形 13"/>
          <p:cNvSpPr/>
          <p:nvPr/>
        </p:nvSpPr>
        <p:spPr bwMode="auto">
          <a:xfrm>
            <a:off x="5911497" y="4071968"/>
            <a:ext cx="2710999" cy="400110"/>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dirty="0" smtClean="0">
                <a:solidFill>
                  <a:srgbClr val="404040"/>
                </a:solidFill>
                <a:latin typeface="楷体" panose="02010609060101010101" pitchFamily="49" charset="-122"/>
                <a:ea typeface="楷体" panose="02010609060101010101" pitchFamily="49" charset="-122"/>
              </a:rPr>
              <a:t>运输方案费用信息：</a:t>
            </a:r>
            <a:endParaRPr lang="zh-CN" altLang="en-US" dirty="0">
              <a:solidFill>
                <a:srgbClr val="404040"/>
              </a:solidFill>
              <a:latin typeface="楷体" panose="02010609060101010101" pitchFamily="49" charset="-122"/>
              <a:ea typeface="楷体" panose="02010609060101010101" pitchFamily="49"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192633921"/>
              </p:ext>
            </p:extLst>
          </p:nvPr>
        </p:nvGraphicFramePr>
        <p:xfrm>
          <a:off x="5911497" y="4648200"/>
          <a:ext cx="6172200" cy="1889760"/>
        </p:xfrm>
        <a:graphic>
          <a:graphicData uri="http://schemas.openxmlformats.org/drawingml/2006/table">
            <a:tbl>
              <a:tblPr firstRow="1" bandRow="1">
                <a:tableStyleId>{5C22544A-7EE6-4342-B048-85BDC9FD1C3A}</a:tableStyleId>
              </a:tblPr>
              <a:tblGrid>
                <a:gridCol w="851338">
                  <a:extLst>
                    <a:ext uri="{9D8B030D-6E8A-4147-A177-3AD203B41FA5}">
                      <a16:colId xmlns:a16="http://schemas.microsoft.com/office/drawing/2014/main" val="1785682882"/>
                    </a:ext>
                  </a:extLst>
                </a:gridCol>
                <a:gridCol w="825062">
                  <a:extLst>
                    <a:ext uri="{9D8B030D-6E8A-4147-A177-3AD203B41FA5}">
                      <a16:colId xmlns:a16="http://schemas.microsoft.com/office/drawing/2014/main" val="2030453749"/>
                    </a:ext>
                  </a:extLst>
                </a:gridCol>
                <a:gridCol w="1139565">
                  <a:extLst>
                    <a:ext uri="{9D8B030D-6E8A-4147-A177-3AD203B41FA5}">
                      <a16:colId xmlns:a16="http://schemas.microsoft.com/office/drawing/2014/main" val="1934339728"/>
                    </a:ext>
                  </a:extLst>
                </a:gridCol>
                <a:gridCol w="1146031">
                  <a:extLst>
                    <a:ext uri="{9D8B030D-6E8A-4147-A177-3AD203B41FA5}">
                      <a16:colId xmlns:a16="http://schemas.microsoft.com/office/drawing/2014/main" val="861642195"/>
                    </a:ext>
                  </a:extLst>
                </a:gridCol>
                <a:gridCol w="1064173">
                  <a:extLst>
                    <a:ext uri="{9D8B030D-6E8A-4147-A177-3AD203B41FA5}">
                      <a16:colId xmlns:a16="http://schemas.microsoft.com/office/drawing/2014/main" val="4248616901"/>
                    </a:ext>
                  </a:extLst>
                </a:gridCol>
                <a:gridCol w="1146031">
                  <a:extLst>
                    <a:ext uri="{9D8B030D-6E8A-4147-A177-3AD203B41FA5}">
                      <a16:colId xmlns:a16="http://schemas.microsoft.com/office/drawing/2014/main" val="2697740129"/>
                    </a:ext>
                  </a:extLst>
                </a:gridCol>
              </a:tblGrid>
              <a:tr h="370840">
                <a:tc>
                  <a:txBody>
                    <a:bodyPr/>
                    <a:lstStyle/>
                    <a:p>
                      <a:pPr algn="ctr"/>
                      <a:r>
                        <a:rPr lang="zh-CN" altLang="en-US" sz="2000" dirty="0" smtClean="0">
                          <a:latin typeface="+mn-lt"/>
                          <a:ea typeface="楷体" panose="02010609060101010101" pitchFamily="49" charset="-122"/>
                        </a:rPr>
                        <a:t>方案</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中转站</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运输距离</a:t>
                      </a:r>
                      <a:r>
                        <a:rPr lang="en-US" altLang="zh-CN" sz="2000" dirty="0" smtClean="0">
                          <a:latin typeface="+mn-lt"/>
                          <a:ea typeface="楷体" panose="02010609060101010101" pitchFamily="49" charset="-122"/>
                        </a:rPr>
                        <a:t>(km)</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基建投资</a:t>
                      </a:r>
                      <a:r>
                        <a:rPr lang="en-US" altLang="zh-CN" sz="2000" dirty="0" smtClean="0">
                          <a:latin typeface="+mn-lt"/>
                          <a:ea typeface="楷体" panose="02010609060101010101" pitchFamily="49" charset="-122"/>
                        </a:rPr>
                        <a:t>(</a:t>
                      </a:r>
                      <a:r>
                        <a:rPr lang="zh-CN" altLang="en-US" sz="2000" dirty="0" smtClean="0">
                          <a:latin typeface="+mn-lt"/>
                          <a:ea typeface="楷体" panose="02010609060101010101" pitchFamily="49" charset="-122"/>
                        </a:rPr>
                        <a:t>万元</a:t>
                      </a:r>
                      <a:r>
                        <a:rPr lang="en-US" altLang="zh-CN" sz="2000" dirty="0" smtClean="0">
                          <a:latin typeface="+mn-lt"/>
                          <a:ea typeface="楷体" panose="02010609060101010101" pitchFamily="49" charset="-122"/>
                        </a:rPr>
                        <a:t>)</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运输费用</a:t>
                      </a:r>
                      <a:r>
                        <a:rPr lang="en-US" altLang="zh-CN" sz="2000" dirty="0" smtClean="0">
                          <a:latin typeface="+mn-lt"/>
                          <a:ea typeface="楷体" panose="02010609060101010101" pitchFamily="49" charset="-122"/>
                        </a:rPr>
                        <a:t>(</a:t>
                      </a:r>
                      <a:r>
                        <a:rPr lang="zh-CN" altLang="en-US" sz="2000" dirty="0" smtClean="0">
                          <a:latin typeface="+mn-lt"/>
                          <a:ea typeface="楷体" panose="02010609060101010101" pitchFamily="49" charset="-122"/>
                        </a:rPr>
                        <a:t>万元</a:t>
                      </a:r>
                      <a:r>
                        <a:rPr lang="en-US" altLang="zh-CN" sz="2000" dirty="0" smtClean="0">
                          <a:latin typeface="+mn-lt"/>
                          <a:ea typeface="楷体" panose="02010609060101010101" pitchFamily="49" charset="-122"/>
                        </a:rPr>
                        <a:t>)</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成本投资</a:t>
                      </a:r>
                      <a:r>
                        <a:rPr lang="en-US" altLang="zh-CN" sz="2000" dirty="0" smtClean="0">
                          <a:latin typeface="+mn-lt"/>
                          <a:ea typeface="楷体" panose="02010609060101010101" pitchFamily="49" charset="-122"/>
                        </a:rPr>
                        <a:t>(</a:t>
                      </a:r>
                      <a:r>
                        <a:rPr lang="zh-CN" altLang="en-US" sz="2000" dirty="0" smtClean="0">
                          <a:latin typeface="+mn-lt"/>
                          <a:ea typeface="楷体" panose="02010609060101010101" pitchFamily="49" charset="-122"/>
                        </a:rPr>
                        <a:t>万元</a:t>
                      </a:r>
                      <a:r>
                        <a:rPr lang="en-US" altLang="zh-CN" sz="2000" dirty="0" smtClean="0">
                          <a:latin typeface="+mn-lt"/>
                          <a:ea typeface="楷体" panose="02010609060101010101" pitchFamily="49" charset="-122"/>
                        </a:rPr>
                        <a:t>)</a:t>
                      </a:r>
                      <a:endParaRPr lang="zh-CN" altLang="en-US" sz="2000" dirty="0" smtClean="0">
                        <a:latin typeface="+mn-lt"/>
                        <a:ea typeface="楷体" panose="02010609060101010101" pitchFamily="49" charset="-122"/>
                      </a:endParaRPr>
                    </a:p>
                  </a:txBody>
                  <a:tcPr anchor="ctr"/>
                </a:tc>
                <a:extLst>
                  <a:ext uri="{0D108BD9-81ED-4DB2-BD59-A6C34878D82A}">
                    <a16:rowId xmlns:a16="http://schemas.microsoft.com/office/drawing/2014/main" val="13035605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1</a:t>
                      </a:r>
                      <a:endParaRPr lang="zh-CN" altLang="en-US" sz="2000" dirty="0">
                        <a:latin typeface="+mn-lt"/>
                        <a:ea typeface="楷体" panose="02010609060101010101" pitchFamily="49" charset="-122"/>
                      </a:endParaRPr>
                    </a:p>
                  </a:txBody>
                  <a:tcPr/>
                </a:tc>
                <a:tc>
                  <a:txBody>
                    <a:bodyPr/>
                    <a:lstStyle/>
                    <a:p>
                      <a:r>
                        <a:rPr lang="zh-CN" altLang="en-US" sz="2000" dirty="0" smtClean="0">
                          <a:latin typeface="+mn-lt"/>
                          <a:ea typeface="楷体" panose="02010609060101010101" pitchFamily="49" charset="-122"/>
                        </a:rPr>
                        <a:t>无</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1205.69</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6700</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337.59</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7037.59</a:t>
                      </a:r>
                      <a:endParaRPr lang="zh-CN" altLang="en-US" sz="2000" dirty="0">
                        <a:latin typeface="+mn-lt"/>
                        <a:ea typeface="楷体" panose="02010609060101010101" pitchFamily="49" charset="-122"/>
                      </a:endParaRPr>
                    </a:p>
                  </a:txBody>
                  <a:tcPr/>
                </a:tc>
                <a:extLst>
                  <a:ext uri="{0D108BD9-81ED-4DB2-BD59-A6C34878D82A}">
                    <a16:rowId xmlns:a16="http://schemas.microsoft.com/office/drawing/2014/main" val="40332152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2</a:t>
                      </a:r>
                      <a:endParaRPr lang="zh-CN" altLang="en-US" sz="2000" dirty="0">
                        <a:latin typeface="+mn-lt"/>
                        <a:ea typeface="楷体" panose="02010609060101010101" pitchFamily="49" charset="-122"/>
                      </a:endParaRPr>
                    </a:p>
                  </a:txBody>
                  <a:tcPr/>
                </a:tc>
                <a:tc>
                  <a:txBody>
                    <a:bodyPr/>
                    <a:lstStyle/>
                    <a:p>
                      <a:r>
                        <a:rPr lang="zh-CN" altLang="en-US" sz="2000" dirty="0" smtClean="0">
                          <a:latin typeface="+mn-lt"/>
                          <a:ea typeface="楷体" panose="02010609060101010101" pitchFamily="49" charset="-122"/>
                        </a:rPr>
                        <a:t>丽江</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897.36</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4800</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130.79</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4930.79</a:t>
                      </a:r>
                      <a:endParaRPr lang="zh-CN" altLang="en-US" sz="2000" dirty="0">
                        <a:latin typeface="+mn-lt"/>
                        <a:ea typeface="楷体" panose="02010609060101010101" pitchFamily="49" charset="-122"/>
                      </a:endParaRPr>
                    </a:p>
                  </a:txBody>
                  <a:tcPr/>
                </a:tc>
                <a:extLst>
                  <a:ext uri="{0D108BD9-81ED-4DB2-BD59-A6C34878D82A}">
                    <a16:rowId xmlns:a16="http://schemas.microsoft.com/office/drawing/2014/main" val="42306798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3</a:t>
                      </a:r>
                      <a:endParaRPr lang="zh-CN" altLang="en-US" sz="2000" dirty="0">
                        <a:latin typeface="+mn-lt"/>
                        <a:ea typeface="楷体" panose="02010609060101010101" pitchFamily="49" charset="-122"/>
                      </a:endParaRPr>
                    </a:p>
                  </a:txBody>
                  <a:tcPr/>
                </a:tc>
                <a:tc>
                  <a:txBody>
                    <a:bodyPr/>
                    <a:lstStyle/>
                    <a:p>
                      <a:r>
                        <a:rPr lang="zh-CN" altLang="en-US" sz="2000" dirty="0" smtClean="0">
                          <a:latin typeface="+mn-lt"/>
                          <a:ea typeface="楷体" panose="02010609060101010101" pitchFamily="49" charset="-122"/>
                        </a:rPr>
                        <a:t>丽江</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486.87</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4800</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98.11</a:t>
                      </a:r>
                      <a:endParaRPr lang="zh-CN" altLang="en-US" sz="2000" dirty="0">
                        <a:latin typeface="+mn-lt"/>
                        <a:ea typeface="楷体" panose="02010609060101010101" pitchFamily="49" charset="-122"/>
                      </a:endParaRPr>
                    </a:p>
                  </a:txBody>
                  <a:tcPr/>
                </a:tc>
                <a:tc>
                  <a:txBody>
                    <a:bodyPr/>
                    <a:lstStyle/>
                    <a:p>
                      <a:r>
                        <a:rPr lang="en-US" altLang="zh-CN" sz="2000" dirty="0" smtClean="0">
                          <a:latin typeface="+mn-lt"/>
                          <a:ea typeface="楷体" panose="02010609060101010101" pitchFamily="49" charset="-122"/>
                        </a:rPr>
                        <a:t>4898.11</a:t>
                      </a:r>
                      <a:endParaRPr lang="zh-CN" altLang="en-US" sz="2000" dirty="0">
                        <a:latin typeface="+mn-lt"/>
                        <a:ea typeface="楷体" panose="02010609060101010101" pitchFamily="49" charset="-122"/>
                      </a:endParaRPr>
                    </a:p>
                  </a:txBody>
                  <a:tcPr/>
                </a:tc>
                <a:extLst>
                  <a:ext uri="{0D108BD9-81ED-4DB2-BD59-A6C34878D82A}">
                    <a16:rowId xmlns:a16="http://schemas.microsoft.com/office/drawing/2014/main" val="1991805055"/>
                  </a:ext>
                </a:extLst>
              </a:tr>
            </a:tbl>
          </a:graphicData>
        </a:graphic>
      </p:graphicFrame>
      <p:sp>
        <p:nvSpPr>
          <p:cNvPr id="18" name="矩形 17"/>
          <p:cNvSpPr/>
          <p:nvPr/>
        </p:nvSpPr>
        <p:spPr bwMode="auto">
          <a:xfrm>
            <a:off x="5911496" y="5715000"/>
            <a:ext cx="6051903" cy="822960"/>
          </a:xfrm>
          <a:prstGeom prst="rect">
            <a:avLst/>
          </a:prstGeom>
          <a:noFill/>
          <a:ln w="19050">
            <a:solidFill>
              <a:srgbClr val="FF0000"/>
            </a:solidFill>
            <a:round/>
            <a:headEnd/>
            <a:tailEnd/>
          </a:ln>
        </p:spPr>
        <p:txBody>
          <a:bodyPr rtlCol="0" anchor="ctr"/>
          <a:lstStyle/>
          <a:p>
            <a:pPr algn="ctr"/>
            <a:endParaRPr lang="zh-CN" altLang="en-US"/>
          </a:p>
        </p:txBody>
      </p:sp>
      <p:sp>
        <p:nvSpPr>
          <p:cNvPr id="19" name="灯片编号占位符 18"/>
          <p:cNvSpPr>
            <a:spLocks noGrp="1"/>
          </p:cNvSpPr>
          <p:nvPr>
            <p:ph type="sldNum" sz="quarter" idx="10"/>
          </p:nvPr>
        </p:nvSpPr>
        <p:spPr/>
        <p:txBody>
          <a:bodyPr/>
          <a:lstStyle/>
          <a:p>
            <a:fld id="{6F42FFB2-4EF5-4478-B682-9BF6E88FFDD2}" type="slidenum">
              <a:rPr lang="zh-CN" altLang="en-US" smtClean="0"/>
              <a:t>24</a:t>
            </a:fld>
            <a:endParaRPr lang="zh-CN" altLang="en-US"/>
          </a:p>
        </p:txBody>
      </p:sp>
    </p:spTree>
    <p:custDataLst>
      <p:tags r:id="rId1"/>
    </p:custDataLst>
    <p:extLst>
      <p:ext uri="{BB962C8B-B14F-4D97-AF65-F5344CB8AC3E}">
        <p14:creationId xmlns:p14="http://schemas.microsoft.com/office/powerpoint/2010/main" val="4245096883"/>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smtClean="0">
                <a:solidFill>
                  <a:schemeClr val="accent2"/>
                </a:solidFill>
                <a:latin typeface="楷体" panose="02010609060101010101" pitchFamily="49" charset="-122"/>
                <a:ea typeface="楷体" panose="02010609060101010101" pitchFamily="49" charset="-122"/>
              </a:rPr>
              <a:t>.4 </a:t>
            </a:r>
            <a:r>
              <a:rPr lang="zh-CN" altLang="en-US" sz="2800" dirty="0" smtClean="0">
                <a:solidFill>
                  <a:schemeClr val="accent2"/>
                </a:solidFill>
                <a:latin typeface="楷体" panose="02010609060101010101" pitchFamily="49" charset="-122"/>
                <a:ea typeface="楷体" panose="02010609060101010101" pitchFamily="49" charset="-122"/>
              </a:rPr>
              <a:t>方案</a:t>
            </a:r>
            <a:r>
              <a:rPr lang="zh-CN" altLang="en-US" sz="2800" dirty="0">
                <a:solidFill>
                  <a:schemeClr val="accent2"/>
                </a:solidFill>
                <a:latin typeface="楷体" panose="02010609060101010101" pitchFamily="49" charset="-122"/>
                <a:ea typeface="楷体" panose="02010609060101010101" pitchFamily="49" charset="-122"/>
              </a:rPr>
              <a:t>决策</a:t>
            </a:r>
            <a:endParaRPr lang="en-US" altLang="zh-CN" sz="2800" dirty="0">
              <a:solidFill>
                <a:schemeClr val="accent2"/>
              </a:solidFill>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4"/>
          <a:stretch>
            <a:fillRect/>
          </a:stretch>
        </p:blipFill>
        <p:spPr>
          <a:xfrm>
            <a:off x="396239" y="3372155"/>
            <a:ext cx="5684520" cy="3015770"/>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21849933"/>
              </p:ext>
            </p:extLst>
          </p:nvPr>
        </p:nvGraphicFramePr>
        <p:xfrm>
          <a:off x="396239" y="1463040"/>
          <a:ext cx="11399522" cy="1584960"/>
        </p:xfrm>
        <a:graphic>
          <a:graphicData uri="http://schemas.openxmlformats.org/drawingml/2006/table">
            <a:tbl>
              <a:tblPr firstRow="1" bandRow="1">
                <a:tableStyleId>{5C22544A-7EE6-4342-B048-85BDC9FD1C3A}</a:tableStyleId>
              </a:tblPr>
              <a:tblGrid>
                <a:gridCol w="883920">
                  <a:extLst>
                    <a:ext uri="{9D8B030D-6E8A-4147-A177-3AD203B41FA5}">
                      <a16:colId xmlns:a16="http://schemas.microsoft.com/office/drawing/2014/main" val="1785682882"/>
                    </a:ext>
                  </a:extLst>
                </a:gridCol>
                <a:gridCol w="990600">
                  <a:extLst>
                    <a:ext uri="{9D8B030D-6E8A-4147-A177-3AD203B41FA5}">
                      <a16:colId xmlns:a16="http://schemas.microsoft.com/office/drawing/2014/main" val="2030453749"/>
                    </a:ext>
                  </a:extLst>
                </a:gridCol>
                <a:gridCol w="1905000">
                  <a:extLst>
                    <a:ext uri="{9D8B030D-6E8A-4147-A177-3AD203B41FA5}">
                      <a16:colId xmlns:a16="http://schemas.microsoft.com/office/drawing/2014/main" val="1934339728"/>
                    </a:ext>
                  </a:extLst>
                </a:gridCol>
                <a:gridCol w="1600200">
                  <a:extLst>
                    <a:ext uri="{9D8B030D-6E8A-4147-A177-3AD203B41FA5}">
                      <a16:colId xmlns:a16="http://schemas.microsoft.com/office/drawing/2014/main" val="861642195"/>
                    </a:ext>
                  </a:extLst>
                </a:gridCol>
                <a:gridCol w="1219200">
                  <a:extLst>
                    <a:ext uri="{9D8B030D-6E8A-4147-A177-3AD203B41FA5}">
                      <a16:colId xmlns:a16="http://schemas.microsoft.com/office/drawing/2014/main" val="4248616901"/>
                    </a:ext>
                  </a:extLst>
                </a:gridCol>
                <a:gridCol w="1219200">
                  <a:extLst>
                    <a:ext uri="{9D8B030D-6E8A-4147-A177-3AD203B41FA5}">
                      <a16:colId xmlns:a16="http://schemas.microsoft.com/office/drawing/2014/main" val="2697740129"/>
                    </a:ext>
                  </a:extLst>
                </a:gridCol>
                <a:gridCol w="1219200">
                  <a:extLst>
                    <a:ext uri="{9D8B030D-6E8A-4147-A177-3AD203B41FA5}">
                      <a16:colId xmlns:a16="http://schemas.microsoft.com/office/drawing/2014/main" val="2281261659"/>
                    </a:ext>
                  </a:extLst>
                </a:gridCol>
                <a:gridCol w="1219200">
                  <a:extLst>
                    <a:ext uri="{9D8B030D-6E8A-4147-A177-3AD203B41FA5}">
                      <a16:colId xmlns:a16="http://schemas.microsoft.com/office/drawing/2014/main" val="482406343"/>
                    </a:ext>
                  </a:extLst>
                </a:gridCol>
                <a:gridCol w="1143002">
                  <a:extLst>
                    <a:ext uri="{9D8B030D-6E8A-4147-A177-3AD203B41FA5}">
                      <a16:colId xmlns:a16="http://schemas.microsoft.com/office/drawing/2014/main" val="2559517222"/>
                    </a:ext>
                  </a:extLst>
                </a:gridCol>
              </a:tblGrid>
              <a:tr h="370840">
                <a:tc>
                  <a:txBody>
                    <a:bodyPr/>
                    <a:lstStyle/>
                    <a:p>
                      <a:pPr algn="ctr"/>
                      <a:r>
                        <a:rPr lang="zh-CN" altLang="en-US" sz="2000" dirty="0" smtClean="0">
                          <a:latin typeface="+mn-lt"/>
                          <a:ea typeface="楷体" panose="02010609060101010101" pitchFamily="49" charset="-122"/>
                        </a:rPr>
                        <a:t>方案</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起点</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成本投资</a:t>
                      </a:r>
                      <a:r>
                        <a:rPr lang="en-US" altLang="zh-CN" sz="2000" dirty="0" smtClean="0">
                          <a:latin typeface="+mn-lt"/>
                          <a:ea typeface="楷体" panose="02010609060101010101" pitchFamily="49" charset="-122"/>
                        </a:rPr>
                        <a:t>(</a:t>
                      </a:r>
                      <a:r>
                        <a:rPr lang="zh-CN" altLang="en-US" sz="2000" dirty="0" smtClean="0">
                          <a:latin typeface="+mn-lt"/>
                          <a:ea typeface="楷体" panose="02010609060101010101" pitchFamily="49" charset="-122"/>
                        </a:rPr>
                        <a:t>万元</a:t>
                      </a:r>
                      <a:r>
                        <a:rPr lang="en-US" altLang="zh-CN" sz="2000" dirty="0" smtClean="0">
                          <a:latin typeface="+mn-lt"/>
                          <a:ea typeface="楷体" panose="02010609060101010101" pitchFamily="49" charset="-122"/>
                        </a:rPr>
                        <a:t>)</a:t>
                      </a:r>
                      <a:endParaRPr lang="zh-CN" altLang="en-US" sz="2000" dirty="0" smtClean="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运输历时</a:t>
                      </a:r>
                      <a:r>
                        <a:rPr lang="en-US" altLang="zh-CN" sz="2000" dirty="0" smtClean="0">
                          <a:latin typeface="+mn-lt"/>
                          <a:ea typeface="楷体" panose="02010609060101010101" pitchFamily="49" charset="-122"/>
                        </a:rPr>
                        <a:t>(</a:t>
                      </a:r>
                      <a:r>
                        <a:rPr lang="zh-CN" altLang="en-US" sz="2000" dirty="0" smtClean="0">
                          <a:latin typeface="+mn-lt"/>
                          <a:ea typeface="楷体" panose="02010609060101010101" pitchFamily="49" charset="-122"/>
                        </a:rPr>
                        <a:t>天</a:t>
                      </a:r>
                      <a:r>
                        <a:rPr lang="en-US" altLang="zh-CN" sz="2000" dirty="0" smtClean="0">
                          <a:latin typeface="+mn-lt"/>
                          <a:ea typeface="楷体" panose="02010609060101010101" pitchFamily="49" charset="-122"/>
                        </a:rPr>
                        <a:t>)</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运输风险</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成本投资</a:t>
                      </a:r>
                    </a:p>
                  </a:txBody>
                  <a:tcPr anchor="ctr"/>
                </a:tc>
                <a:tc>
                  <a:txBody>
                    <a:bodyPr/>
                    <a:lstStyle/>
                    <a:p>
                      <a:pPr algn="ctr"/>
                      <a:r>
                        <a:rPr lang="zh-CN" altLang="en-US" sz="2000" dirty="0" smtClean="0">
                          <a:latin typeface="+mn-lt"/>
                          <a:ea typeface="楷体" panose="02010609060101010101" pitchFamily="49" charset="-122"/>
                        </a:rPr>
                        <a:t>运输历时</a:t>
                      </a:r>
                    </a:p>
                  </a:txBody>
                  <a:tcPr anchor="ctr"/>
                </a:tc>
                <a:tc>
                  <a:txBody>
                    <a:bodyPr/>
                    <a:lstStyle/>
                    <a:p>
                      <a:pPr algn="ctr"/>
                      <a:r>
                        <a:rPr lang="zh-CN" altLang="en-US" sz="2000" dirty="0" smtClean="0">
                          <a:latin typeface="+mn-lt"/>
                          <a:ea typeface="楷体" panose="02010609060101010101" pitchFamily="49" charset="-122"/>
                        </a:rPr>
                        <a:t>运输风险</a:t>
                      </a:r>
                    </a:p>
                  </a:txBody>
                  <a:tcPr anchor="ctr"/>
                </a:tc>
                <a:tc>
                  <a:txBody>
                    <a:bodyPr/>
                    <a:lstStyle/>
                    <a:p>
                      <a:pPr algn="ctr"/>
                      <a:r>
                        <a:rPr lang="zh-CN" altLang="en-US" sz="2000" dirty="0" smtClean="0">
                          <a:latin typeface="+mn-lt"/>
                          <a:ea typeface="楷体" panose="02010609060101010101" pitchFamily="49" charset="-122"/>
                        </a:rPr>
                        <a:t>贴近度</a:t>
                      </a:r>
                    </a:p>
                  </a:txBody>
                  <a:tcPr anchor="ctr"/>
                </a:tc>
                <a:extLst>
                  <a:ext uri="{0D108BD9-81ED-4DB2-BD59-A6C34878D82A}">
                    <a16:rowId xmlns:a16="http://schemas.microsoft.com/office/drawing/2014/main" val="13035605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1</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乐山</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7037.59</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7</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7</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0.3214</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0.3293</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0.2600</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0.1975</a:t>
                      </a:r>
                      <a:endParaRPr lang="zh-CN" altLang="en-US" sz="2000" dirty="0">
                        <a:latin typeface="+mn-lt"/>
                        <a:ea typeface="楷体" panose="02010609060101010101" pitchFamily="49" charset="-122"/>
                      </a:endParaRPr>
                    </a:p>
                  </a:txBody>
                  <a:tcPr anchor="ctr"/>
                </a:tc>
                <a:extLst>
                  <a:ext uri="{0D108BD9-81ED-4DB2-BD59-A6C34878D82A}">
                    <a16:rowId xmlns:a16="http://schemas.microsoft.com/office/drawing/2014/main" val="40332152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2</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攀枝花</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4930.79</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9</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4</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0.4350</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0.2561</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0.4551</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0.4688</a:t>
                      </a:r>
                      <a:endParaRPr lang="zh-CN" altLang="en-US" sz="2000" dirty="0">
                        <a:latin typeface="+mn-lt"/>
                        <a:ea typeface="楷体" panose="02010609060101010101" pitchFamily="49" charset="-122"/>
                      </a:endParaRPr>
                    </a:p>
                  </a:txBody>
                  <a:tcPr anchor="ctr"/>
                </a:tc>
                <a:extLst>
                  <a:ext uri="{0D108BD9-81ED-4DB2-BD59-A6C34878D82A}">
                    <a16:rowId xmlns:a16="http://schemas.microsoft.com/office/drawing/2014/main" val="42306798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方案</a:t>
                      </a:r>
                      <a:r>
                        <a:rPr lang="en-US" altLang="zh-CN" sz="2000" dirty="0" smtClean="0">
                          <a:latin typeface="+mn-lt"/>
                          <a:ea typeface="楷体" panose="02010609060101010101" pitchFamily="49" charset="-122"/>
                        </a:rPr>
                        <a:t>3</a:t>
                      </a:r>
                      <a:endParaRPr lang="zh-CN" altLang="en-US" sz="2000" dirty="0">
                        <a:latin typeface="+mn-lt"/>
                        <a:ea typeface="楷体" panose="02010609060101010101" pitchFamily="49" charset="-122"/>
                      </a:endParaRPr>
                    </a:p>
                  </a:txBody>
                  <a:tcPr anchor="ctr"/>
                </a:tc>
                <a:tc>
                  <a:txBody>
                    <a:bodyPr/>
                    <a:lstStyle/>
                    <a:p>
                      <a:pPr algn="ctr"/>
                      <a:r>
                        <a:rPr lang="zh-CN" altLang="en-US" sz="2000" dirty="0" smtClean="0">
                          <a:latin typeface="+mn-lt"/>
                          <a:ea typeface="楷体" panose="02010609060101010101" pitchFamily="49" charset="-122"/>
                        </a:rPr>
                        <a:t>大理</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4898.11</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8</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3</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0.4351</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0.3281</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0.6068</a:t>
                      </a:r>
                      <a:endParaRPr lang="zh-CN" altLang="en-US" sz="2000" dirty="0">
                        <a:latin typeface="+mn-lt"/>
                        <a:ea typeface="楷体" panose="02010609060101010101" pitchFamily="49" charset="-122"/>
                      </a:endParaRPr>
                    </a:p>
                  </a:txBody>
                  <a:tcPr anchor="ctr"/>
                </a:tc>
                <a:tc>
                  <a:txBody>
                    <a:bodyPr/>
                    <a:lstStyle/>
                    <a:p>
                      <a:pPr algn="ctr"/>
                      <a:r>
                        <a:rPr lang="en-US" altLang="zh-CN" sz="2000" dirty="0" smtClean="0">
                          <a:latin typeface="+mn-lt"/>
                          <a:ea typeface="楷体" panose="02010609060101010101" pitchFamily="49" charset="-122"/>
                        </a:rPr>
                        <a:t>0.6385</a:t>
                      </a:r>
                      <a:endParaRPr lang="zh-CN" altLang="en-US" sz="2000" dirty="0">
                        <a:latin typeface="+mn-lt"/>
                        <a:ea typeface="楷体" panose="02010609060101010101" pitchFamily="49" charset="-122"/>
                      </a:endParaRPr>
                    </a:p>
                  </a:txBody>
                  <a:tcPr anchor="ctr"/>
                </a:tc>
                <a:extLst>
                  <a:ext uri="{0D108BD9-81ED-4DB2-BD59-A6C34878D82A}">
                    <a16:rowId xmlns:a16="http://schemas.microsoft.com/office/drawing/2014/main" val="1991805055"/>
                  </a:ext>
                </a:extLst>
              </a:tr>
            </a:tbl>
          </a:graphicData>
        </a:graphic>
      </p:graphicFrame>
      <p:sp>
        <p:nvSpPr>
          <p:cNvPr id="13" name="文本框 12"/>
          <p:cNvSpPr txBox="1"/>
          <p:nvPr/>
        </p:nvSpPr>
        <p:spPr>
          <a:xfrm>
            <a:off x="7361048" y="3026525"/>
            <a:ext cx="3023585" cy="400110"/>
          </a:xfrm>
          <a:prstGeom prst="rect">
            <a:avLst/>
          </a:prstGeom>
          <a:noFill/>
        </p:spPr>
        <p:txBody>
          <a:bodyPr wrap="non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决策指标标准化处理结果</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4" name="矩形 13"/>
          <p:cNvSpPr/>
          <p:nvPr/>
        </p:nvSpPr>
        <p:spPr bwMode="auto">
          <a:xfrm>
            <a:off x="396239" y="2667000"/>
            <a:ext cx="11399522" cy="381000"/>
          </a:xfrm>
          <a:prstGeom prst="rect">
            <a:avLst/>
          </a:prstGeom>
          <a:noFill/>
          <a:ln w="22225">
            <a:solidFill>
              <a:srgbClr val="FF0000"/>
            </a:solidFill>
            <a:round/>
            <a:headEnd/>
            <a:tailEnd/>
          </a:ln>
        </p:spPr>
        <p:txBody>
          <a:bodyPr rtlCol="0" anchor="ctr"/>
          <a:lstStyle/>
          <a:p>
            <a:pPr algn="ctr"/>
            <a:endParaRPr lang="zh-CN" altLang="en-US"/>
          </a:p>
        </p:txBody>
      </p:sp>
      <p:sp>
        <p:nvSpPr>
          <p:cNvPr id="15" name="文本框 14"/>
          <p:cNvSpPr txBox="1"/>
          <p:nvPr/>
        </p:nvSpPr>
        <p:spPr>
          <a:xfrm>
            <a:off x="1661785" y="6268720"/>
            <a:ext cx="3743332" cy="461665"/>
          </a:xfrm>
          <a:prstGeom prst="rect">
            <a:avLst/>
          </a:prstGeom>
          <a:noFill/>
        </p:spPr>
        <p:txBody>
          <a:bodyPr wrap="none" rtlCol="0">
            <a:spAutoFit/>
          </a:bodyPr>
          <a:lstStyle/>
          <a:p>
            <a:r>
              <a:rPr lang="zh-CN" altLang="en-US" sz="2400" dirty="0" smtClean="0">
                <a:solidFill>
                  <a:srgbClr val="FF0000"/>
                </a:solidFill>
                <a:latin typeface="楷体" panose="02010609060101010101" pitchFamily="49" charset="-122"/>
                <a:ea typeface="楷体" panose="02010609060101010101" pitchFamily="49" charset="-122"/>
              </a:rPr>
              <a:t>方案决策结果（即方案</a:t>
            </a:r>
            <a:r>
              <a:rPr lang="en-US" altLang="zh-CN" sz="2400" dirty="0" smtClean="0">
                <a:solidFill>
                  <a:srgbClr val="FF0000"/>
                </a:solidFill>
                <a:latin typeface="楷体" panose="02010609060101010101" pitchFamily="49" charset="-122"/>
                <a:ea typeface="楷体" panose="02010609060101010101" pitchFamily="49" charset="-122"/>
              </a:rPr>
              <a:t>3</a:t>
            </a:r>
            <a:r>
              <a:rPr lang="zh-CN" altLang="en-US" sz="2400" dirty="0" smtClean="0">
                <a:solidFill>
                  <a:srgbClr val="FF0000"/>
                </a:solidFill>
                <a:latin typeface="楷体" panose="02010609060101010101" pitchFamily="49" charset="-122"/>
                <a:ea typeface="楷体" panose="02010609060101010101" pitchFamily="49" charset="-122"/>
              </a:rPr>
              <a:t>）</a:t>
            </a:r>
            <a:endParaRPr lang="zh-CN" altLang="en-US" sz="2400" dirty="0">
              <a:solidFill>
                <a:srgbClr val="FF0000"/>
              </a:solidFill>
              <a:latin typeface="楷体" panose="02010609060101010101" pitchFamily="49" charset="-122"/>
              <a:ea typeface="楷体" panose="02010609060101010101" pitchFamily="49" charset="-122"/>
            </a:endParaRPr>
          </a:p>
        </p:txBody>
      </p:sp>
      <p:pic>
        <p:nvPicPr>
          <p:cNvPr id="16" name="图片 15"/>
          <p:cNvPicPr>
            <a:picLocks noChangeAspect="1"/>
          </p:cNvPicPr>
          <p:nvPr/>
        </p:nvPicPr>
        <p:blipFill>
          <a:blip r:embed="rId5"/>
          <a:stretch>
            <a:fillRect/>
          </a:stretch>
        </p:blipFill>
        <p:spPr>
          <a:xfrm>
            <a:off x="6248400" y="3435645"/>
            <a:ext cx="5547361" cy="2929390"/>
          </a:xfrm>
          <a:prstGeom prst="rect">
            <a:avLst/>
          </a:prstGeom>
        </p:spPr>
      </p:pic>
      <p:sp>
        <p:nvSpPr>
          <p:cNvPr id="17" name="文本框 16"/>
          <p:cNvSpPr txBox="1"/>
          <p:nvPr/>
        </p:nvSpPr>
        <p:spPr>
          <a:xfrm>
            <a:off x="7391528" y="6248400"/>
            <a:ext cx="3278462" cy="461665"/>
          </a:xfrm>
          <a:prstGeom prst="rect">
            <a:avLst/>
          </a:prstGeom>
          <a:noFill/>
        </p:spPr>
        <p:txBody>
          <a:bodyPr wrap="none" rtlCol="0">
            <a:spAutoFit/>
          </a:bodyPr>
          <a:lstStyle/>
          <a:p>
            <a:r>
              <a:rPr lang="zh-CN" altLang="en-US" sz="2400" dirty="0" smtClean="0">
                <a:solidFill>
                  <a:srgbClr val="FF0000"/>
                </a:solidFill>
                <a:latin typeface="楷体" panose="02010609060101010101" pitchFamily="49" charset="-122"/>
                <a:ea typeface="楷体" panose="02010609060101010101" pitchFamily="49" charset="-122"/>
              </a:rPr>
              <a:t>外来物资运输整体方案</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12" name="矩形 11"/>
          <p:cNvSpPr/>
          <p:nvPr/>
        </p:nvSpPr>
        <p:spPr bwMode="auto">
          <a:xfrm>
            <a:off x="7010400" y="1371600"/>
            <a:ext cx="3657600" cy="2055035"/>
          </a:xfrm>
          <a:prstGeom prst="rect">
            <a:avLst/>
          </a:prstGeom>
          <a:noFill/>
          <a:ln w="28575">
            <a:solidFill>
              <a:srgbClr val="FF0000"/>
            </a:solidFill>
            <a:round/>
            <a:headEnd/>
            <a:tailEnd/>
          </a:ln>
        </p:spPr>
        <p:txBody>
          <a:bodyPr rtlCol="0" anchor="ctr"/>
          <a:lstStyle/>
          <a:p>
            <a:pPr algn="ctr"/>
            <a:endParaRPr lang="zh-CN" altLang="en-US"/>
          </a:p>
        </p:txBody>
      </p:sp>
      <p:sp>
        <p:nvSpPr>
          <p:cNvPr id="18" name="矩形 17"/>
          <p:cNvSpPr/>
          <p:nvPr/>
        </p:nvSpPr>
        <p:spPr bwMode="auto">
          <a:xfrm>
            <a:off x="396239" y="1038983"/>
            <a:ext cx="3485249" cy="400110"/>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dirty="0" smtClean="0">
                <a:solidFill>
                  <a:srgbClr val="404040"/>
                </a:solidFill>
                <a:latin typeface="楷体" panose="02010609060101010101" pitchFamily="49" charset="-122"/>
                <a:ea typeface="楷体" panose="02010609060101010101" pitchFamily="49" charset="-122"/>
              </a:rPr>
              <a:t>运输方案决策目标属性表：</a:t>
            </a:r>
            <a:endParaRPr lang="zh-CN" altLang="en-US" dirty="0">
              <a:solidFill>
                <a:srgbClr val="404040"/>
              </a:solidFill>
              <a:latin typeface="楷体" panose="02010609060101010101" pitchFamily="49" charset="-122"/>
              <a:ea typeface="楷体" panose="02010609060101010101" pitchFamily="49" charset="-122"/>
            </a:endParaRPr>
          </a:p>
        </p:txBody>
      </p:sp>
      <p:sp>
        <p:nvSpPr>
          <p:cNvPr id="19" name="灯片编号占位符 18"/>
          <p:cNvSpPr>
            <a:spLocks noGrp="1"/>
          </p:cNvSpPr>
          <p:nvPr>
            <p:ph type="sldNum" sz="quarter" idx="10"/>
          </p:nvPr>
        </p:nvSpPr>
        <p:spPr/>
        <p:txBody>
          <a:bodyPr/>
          <a:lstStyle/>
          <a:p>
            <a:fld id="{6F42FFB2-4EF5-4478-B682-9BF6E88FFDD2}" type="slidenum">
              <a:rPr lang="zh-CN" altLang="en-US" smtClean="0"/>
              <a:t>25</a:t>
            </a:fld>
            <a:endParaRPr lang="zh-CN" altLang="en-US"/>
          </a:p>
        </p:txBody>
      </p:sp>
    </p:spTree>
    <p:custDataLst>
      <p:tags r:id="rId1"/>
    </p:custDataLst>
    <p:extLst>
      <p:ext uri="{BB962C8B-B14F-4D97-AF65-F5344CB8AC3E}">
        <p14:creationId xmlns:p14="http://schemas.microsoft.com/office/powerpoint/2010/main" val="2692687889"/>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4.5 </a:t>
            </a:r>
            <a:r>
              <a:rPr lang="zh-CN" altLang="en-US" sz="2800" dirty="0" smtClean="0">
                <a:solidFill>
                  <a:schemeClr val="accent2"/>
                </a:solidFill>
                <a:latin typeface="楷体" panose="02010609060101010101" pitchFamily="49" charset="-122"/>
                <a:ea typeface="楷体" panose="02010609060101010101" pitchFamily="49" charset="-122"/>
              </a:rPr>
              <a:t>案例分析</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6" name="矩形 5"/>
          <p:cNvSpPr/>
          <p:nvPr/>
        </p:nvSpPr>
        <p:spPr bwMode="auto">
          <a:xfrm>
            <a:off x="396239" y="1038983"/>
            <a:ext cx="11414761" cy="5632311"/>
          </a:xfrm>
          <a:prstGeom prst="rect">
            <a:avLst/>
          </a:prstGeom>
          <a:noFill/>
        </p:spPr>
        <p:txBody>
          <a:bodyPr wrap="square">
            <a:spAutoFit/>
          </a:bodyPr>
          <a:lstStyle/>
          <a:p>
            <a:pPr>
              <a:buFont typeface="Wingdings" panose="05000000000000000000" pitchFamily="2" charset="2"/>
              <a:buChar char="Ø"/>
            </a:pPr>
            <a:r>
              <a:rPr lang="zh-CN" altLang="en-US" sz="2400" dirty="0" smtClean="0">
                <a:solidFill>
                  <a:srgbClr val="404040"/>
                </a:solidFill>
                <a:latin typeface="楷体" panose="02010609060101010101" pitchFamily="49" charset="-122"/>
                <a:ea typeface="楷体" panose="02010609060101010101" pitchFamily="49" charset="-122"/>
              </a:rPr>
              <a:t>结合工程案例结果，与现有工程方法对比，本系统具有以下优势：</a:t>
            </a:r>
            <a:endParaRPr lang="en-US" altLang="zh-CN" sz="2400" dirty="0" smtClean="0">
              <a:solidFill>
                <a:srgbClr val="404040"/>
              </a:solidFill>
              <a:latin typeface="楷体" panose="02010609060101010101" pitchFamily="49" charset="-122"/>
              <a:ea typeface="楷体" panose="02010609060101010101" pitchFamily="49" charset="-122"/>
            </a:endParaRPr>
          </a:p>
          <a:p>
            <a:pPr indent="457200"/>
            <a:r>
              <a:rPr lang="en-US" altLang="zh-CN" sz="2400" dirty="0" smtClean="0">
                <a:solidFill>
                  <a:srgbClr val="FF0000"/>
                </a:solidFill>
                <a:latin typeface="+mn-lt"/>
                <a:ea typeface="楷体" panose="02010609060101010101" pitchFamily="49" charset="-122"/>
              </a:rPr>
              <a:t>1</a:t>
            </a:r>
            <a:r>
              <a:rPr lang="zh-CN" altLang="en-US" sz="2400" dirty="0" smtClean="0">
                <a:solidFill>
                  <a:srgbClr val="FF0000"/>
                </a:solidFill>
                <a:latin typeface="+mn-lt"/>
                <a:ea typeface="楷体" panose="02010609060101010101" pitchFamily="49" charset="-122"/>
              </a:rPr>
              <a:t>）数据采集简单快捷</a:t>
            </a:r>
            <a:endParaRPr lang="en-US" altLang="zh-CN" sz="2400" dirty="0" smtClean="0">
              <a:solidFill>
                <a:srgbClr val="FF0000"/>
              </a:solidFill>
              <a:latin typeface="+mn-lt"/>
              <a:ea typeface="楷体" panose="02010609060101010101" pitchFamily="49" charset="-122"/>
            </a:endParaRPr>
          </a:p>
          <a:p>
            <a:pPr indent="457200"/>
            <a:r>
              <a:rPr lang="zh-CN" altLang="en-US" sz="2400" dirty="0">
                <a:solidFill>
                  <a:srgbClr val="404040"/>
                </a:solidFill>
                <a:latin typeface="+mn-lt"/>
                <a:ea typeface="楷体" panose="02010609060101010101" pitchFamily="49" charset="-122"/>
              </a:rPr>
              <a:t>采用数据抓取技术从</a:t>
            </a:r>
            <a:r>
              <a:rPr lang="en-US" altLang="zh-CN" sz="2400" dirty="0">
                <a:solidFill>
                  <a:srgbClr val="404040"/>
                </a:solidFill>
                <a:latin typeface="+mn-lt"/>
                <a:ea typeface="楷体" panose="02010609060101010101" pitchFamily="49" charset="-122"/>
              </a:rPr>
              <a:t>GIS</a:t>
            </a:r>
            <a:r>
              <a:rPr lang="zh-CN" altLang="en-US" sz="2400" dirty="0">
                <a:solidFill>
                  <a:srgbClr val="404040"/>
                </a:solidFill>
                <a:latin typeface="+mn-lt"/>
                <a:ea typeface="楷体" panose="02010609060101010101" pitchFamily="49" charset="-122"/>
              </a:rPr>
              <a:t>平台自动</a:t>
            </a:r>
            <a:r>
              <a:rPr lang="zh-CN" altLang="en-US" sz="2400" dirty="0" smtClean="0">
                <a:solidFill>
                  <a:srgbClr val="404040"/>
                </a:solidFill>
                <a:latin typeface="+mn-lt"/>
                <a:ea typeface="楷体" panose="02010609060101010101" pitchFamily="49" charset="-122"/>
              </a:rPr>
              <a:t>采集运输网络数据，将复杂的数据采集工作转化为界面命令操作，加快数据采集效率。同时借助数据库储存与管理逻辑复杂的各类数据，解决数据采集困难、储存与管理困难等问题。</a:t>
            </a:r>
            <a:endParaRPr lang="en-US" altLang="zh-CN" sz="2400" dirty="0" smtClean="0">
              <a:solidFill>
                <a:srgbClr val="404040"/>
              </a:solidFill>
              <a:latin typeface="+mn-lt"/>
              <a:ea typeface="楷体" panose="02010609060101010101" pitchFamily="49" charset="-122"/>
            </a:endParaRPr>
          </a:p>
          <a:p>
            <a:pPr indent="457200"/>
            <a:r>
              <a:rPr lang="en-US" altLang="zh-CN" sz="2400" dirty="0">
                <a:solidFill>
                  <a:srgbClr val="FF0000"/>
                </a:solidFill>
                <a:latin typeface="+mn-lt"/>
                <a:ea typeface="楷体" panose="02010609060101010101" pitchFamily="49" charset="-122"/>
              </a:rPr>
              <a:t>2</a:t>
            </a:r>
            <a:r>
              <a:rPr lang="zh-CN" altLang="en-US" sz="2400" dirty="0">
                <a:solidFill>
                  <a:srgbClr val="FF0000"/>
                </a:solidFill>
                <a:latin typeface="+mn-lt"/>
                <a:ea typeface="楷体" panose="02010609060101010101" pitchFamily="49" charset="-122"/>
              </a:rPr>
              <a:t>）参数计算效率高</a:t>
            </a:r>
            <a:endParaRPr lang="en-US" altLang="zh-CN" sz="2400" dirty="0">
              <a:solidFill>
                <a:srgbClr val="FF0000"/>
              </a:solidFill>
              <a:latin typeface="+mn-lt"/>
              <a:ea typeface="楷体" panose="02010609060101010101" pitchFamily="49" charset="-122"/>
            </a:endParaRPr>
          </a:p>
          <a:p>
            <a:pPr indent="457200"/>
            <a:r>
              <a:rPr lang="zh-CN" altLang="en-US" sz="2400" dirty="0" smtClean="0">
                <a:solidFill>
                  <a:srgbClr val="404040"/>
                </a:solidFill>
                <a:latin typeface="+mn-lt"/>
                <a:ea typeface="楷体" panose="02010609060101010101" pitchFamily="49" charset="-122"/>
              </a:rPr>
              <a:t>将繁琐复杂的参数计算交给计算机处理，提高参数计算精度，可以大幅度提高计算效率，使得人工计算整理数据需要</a:t>
            </a:r>
            <a:r>
              <a:rPr lang="zh-CN" altLang="en-US" sz="2400" dirty="0" smtClean="0">
                <a:solidFill>
                  <a:srgbClr val="404040"/>
                </a:solidFill>
                <a:ea typeface="楷体" panose="02010609060101010101" pitchFamily="49" charset="-122"/>
              </a:rPr>
              <a:t>花费</a:t>
            </a:r>
            <a:r>
              <a:rPr lang="zh-CN" altLang="en-US" sz="2400" dirty="0">
                <a:solidFill>
                  <a:srgbClr val="404040"/>
                </a:solidFill>
                <a:ea typeface="楷体" panose="02010609060101010101" pitchFamily="49" charset="-122"/>
              </a:rPr>
              <a:t>数月</a:t>
            </a:r>
            <a:r>
              <a:rPr lang="zh-CN" altLang="en-US" sz="2400" dirty="0" smtClean="0">
                <a:solidFill>
                  <a:srgbClr val="404040"/>
                </a:solidFill>
                <a:ea typeface="楷体" panose="02010609060101010101" pitchFamily="49" charset="-122"/>
              </a:rPr>
              <a:t>时间，缩短为数天时间。</a:t>
            </a:r>
            <a:endParaRPr lang="en-US" altLang="zh-CN" sz="2400" dirty="0" smtClean="0">
              <a:solidFill>
                <a:srgbClr val="404040"/>
              </a:solidFill>
              <a:latin typeface="+mn-lt"/>
              <a:ea typeface="楷体" panose="02010609060101010101" pitchFamily="49" charset="-122"/>
            </a:endParaRPr>
          </a:p>
          <a:p>
            <a:pPr indent="457200"/>
            <a:r>
              <a:rPr lang="en-US" altLang="zh-CN" sz="2400" dirty="0">
                <a:solidFill>
                  <a:srgbClr val="FF0000"/>
                </a:solidFill>
                <a:latin typeface="+mn-lt"/>
                <a:ea typeface="楷体" panose="02010609060101010101" pitchFamily="49" charset="-122"/>
              </a:rPr>
              <a:t>3</a:t>
            </a:r>
            <a:r>
              <a:rPr lang="zh-CN" altLang="en-US" sz="2400" dirty="0">
                <a:solidFill>
                  <a:srgbClr val="FF0000"/>
                </a:solidFill>
                <a:latin typeface="+mn-lt"/>
                <a:ea typeface="楷体" panose="02010609060101010101" pitchFamily="49" charset="-122"/>
              </a:rPr>
              <a:t>）方案决策可靠性强</a:t>
            </a:r>
            <a:endParaRPr lang="en-US" altLang="zh-CN" sz="2400" dirty="0">
              <a:solidFill>
                <a:srgbClr val="FF0000"/>
              </a:solidFill>
              <a:latin typeface="+mn-lt"/>
              <a:ea typeface="楷体" panose="02010609060101010101" pitchFamily="49" charset="-122"/>
            </a:endParaRPr>
          </a:p>
          <a:p>
            <a:pPr indent="457200"/>
            <a:r>
              <a:rPr lang="zh-CN" altLang="en-US" sz="2400" dirty="0" smtClean="0">
                <a:solidFill>
                  <a:srgbClr val="404040"/>
                </a:solidFill>
                <a:latin typeface="+mn-lt"/>
                <a:ea typeface="楷体" panose="02010609060101010101" pitchFamily="49" charset="-122"/>
              </a:rPr>
              <a:t>由案例知：本系统优选出的运输方案符合实际工程情况，采用铁路转公路运输成本较小，风险较低，但由于需要转运导致运输历时较长。这也验证本研究提出的两步决策方法的可靠性和适用性。</a:t>
            </a:r>
            <a:endParaRPr lang="en-US" altLang="zh-CN" sz="2400" dirty="0">
              <a:solidFill>
                <a:srgbClr val="404040"/>
              </a:solidFill>
              <a:latin typeface="+mn-lt"/>
              <a:ea typeface="楷体" panose="02010609060101010101" pitchFamily="49" charset="-122"/>
            </a:endParaRPr>
          </a:p>
          <a:p>
            <a:pPr indent="457200"/>
            <a:r>
              <a:rPr lang="en-US" altLang="zh-CN" sz="2400" dirty="0">
                <a:solidFill>
                  <a:srgbClr val="FF0000"/>
                </a:solidFill>
                <a:latin typeface="+mn-lt"/>
                <a:ea typeface="楷体" panose="02010609060101010101" pitchFamily="49" charset="-122"/>
              </a:rPr>
              <a:t>4</a:t>
            </a:r>
            <a:r>
              <a:rPr lang="zh-CN" altLang="en-US" sz="2400" dirty="0">
                <a:solidFill>
                  <a:srgbClr val="FF0000"/>
                </a:solidFill>
                <a:latin typeface="+mn-lt"/>
                <a:ea typeface="楷体" panose="02010609060101010101" pitchFamily="49" charset="-122"/>
              </a:rPr>
              <a:t>）方案展示直观性强</a:t>
            </a:r>
            <a:endParaRPr lang="en-US" altLang="zh-CN" sz="2400" dirty="0">
              <a:solidFill>
                <a:srgbClr val="FF0000"/>
              </a:solidFill>
              <a:latin typeface="+mn-lt"/>
              <a:ea typeface="楷体" panose="02010609060101010101" pitchFamily="49" charset="-122"/>
            </a:endParaRPr>
          </a:p>
          <a:p>
            <a:pPr indent="457200"/>
            <a:r>
              <a:rPr lang="zh-CN" altLang="en-US" sz="2400" b="0" dirty="0">
                <a:latin typeface="+mn-lt"/>
                <a:ea typeface="楷体" panose="02010609060101010101" pitchFamily="49" charset="-122"/>
              </a:rPr>
              <a:t>基于</a:t>
            </a:r>
            <a:r>
              <a:rPr lang="en-US" altLang="zh-CN" sz="2400" b="0" dirty="0" err="1" smtClean="0">
                <a:latin typeface="+mn-lt"/>
                <a:ea typeface="楷体" panose="02010609060101010101" pitchFamily="49" charset="-122"/>
              </a:rPr>
              <a:t>WebGIS</a:t>
            </a:r>
            <a:r>
              <a:rPr lang="zh-CN" altLang="en-US" sz="2400" b="0" dirty="0" smtClean="0">
                <a:latin typeface="+mn-lt"/>
                <a:ea typeface="楷体" panose="02010609060101010101" pitchFamily="49" charset="-122"/>
              </a:rPr>
              <a:t>技术，将运输方案信息绘制到</a:t>
            </a:r>
            <a:r>
              <a:rPr lang="en-US" altLang="zh-CN" sz="2400" b="0" dirty="0" smtClean="0">
                <a:latin typeface="+mn-lt"/>
                <a:ea typeface="楷体" panose="02010609060101010101" pitchFamily="49" charset="-122"/>
              </a:rPr>
              <a:t>GIS</a:t>
            </a:r>
            <a:r>
              <a:rPr lang="zh-CN" altLang="en-US" sz="2400" b="0" dirty="0" smtClean="0">
                <a:latin typeface="+mn-lt"/>
                <a:ea typeface="楷体" panose="02010609060101010101" pitchFamily="49" charset="-122"/>
              </a:rPr>
              <a:t>平台上，提高了方案展示的直观性，克服了传统方法采用</a:t>
            </a:r>
            <a:r>
              <a:rPr lang="en-US" altLang="zh-CN" sz="2400" b="0" dirty="0" smtClean="0">
                <a:latin typeface="+mn-lt"/>
                <a:ea typeface="楷体" panose="02010609060101010101" pitchFamily="49" charset="-122"/>
              </a:rPr>
              <a:t>Word</a:t>
            </a:r>
            <a:r>
              <a:rPr lang="zh-CN" altLang="en-US" sz="2400" b="0" dirty="0" smtClean="0">
                <a:latin typeface="+mn-lt"/>
                <a:ea typeface="楷体" panose="02010609060101010101" pitchFamily="49" charset="-122"/>
              </a:rPr>
              <a:t>、</a:t>
            </a:r>
            <a:r>
              <a:rPr lang="en-US" altLang="zh-CN" sz="2400" b="0" dirty="0" smtClean="0">
                <a:latin typeface="+mn-lt"/>
                <a:ea typeface="楷体" panose="02010609060101010101" pitchFamily="49" charset="-122"/>
              </a:rPr>
              <a:t>CAD</a:t>
            </a:r>
            <a:r>
              <a:rPr lang="zh-CN" altLang="en-US" sz="2400" b="0" dirty="0" smtClean="0">
                <a:latin typeface="+mn-lt"/>
                <a:ea typeface="楷体" panose="02010609060101010101" pitchFamily="49" charset="-122"/>
              </a:rPr>
              <a:t>等工具直观性不足等问题。</a:t>
            </a:r>
            <a:endParaRPr lang="zh-CN" altLang="en-US" sz="2400" dirty="0">
              <a:solidFill>
                <a:srgbClr val="404040"/>
              </a:solidFill>
              <a:latin typeface="+mn-lt"/>
              <a:ea typeface="楷体" panose="02010609060101010101" pitchFamily="49" charset="-122"/>
            </a:endParaRPr>
          </a:p>
        </p:txBody>
      </p:sp>
      <p:sp>
        <p:nvSpPr>
          <p:cNvPr id="7" name="灯片编号占位符 6"/>
          <p:cNvSpPr>
            <a:spLocks noGrp="1"/>
          </p:cNvSpPr>
          <p:nvPr>
            <p:ph type="sldNum" sz="quarter" idx="10"/>
          </p:nvPr>
        </p:nvSpPr>
        <p:spPr/>
        <p:txBody>
          <a:bodyPr/>
          <a:lstStyle/>
          <a:p>
            <a:fld id="{6F42FFB2-4EF5-4478-B682-9BF6E88FFDD2}" type="slidenum">
              <a:rPr lang="zh-CN" altLang="en-US" smtClean="0"/>
              <a:t>26</a:t>
            </a:fld>
            <a:endParaRPr lang="zh-CN" altLang="en-US"/>
          </a:p>
        </p:txBody>
      </p:sp>
    </p:spTree>
    <p:custDataLst>
      <p:tags r:id="rId1"/>
    </p:custDataLst>
    <p:extLst>
      <p:ext uri="{BB962C8B-B14F-4D97-AF65-F5344CB8AC3E}">
        <p14:creationId xmlns:p14="http://schemas.microsoft.com/office/powerpoint/2010/main" val="1391305685"/>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5</a:t>
            </a:r>
            <a:r>
              <a:rPr lang="en-US" altLang="zh-CN" sz="2800" dirty="0" smtClean="0">
                <a:solidFill>
                  <a:schemeClr val="accent2"/>
                </a:solidFill>
                <a:latin typeface="楷体" panose="02010609060101010101" pitchFamily="49" charset="-122"/>
                <a:ea typeface="楷体" panose="02010609060101010101" pitchFamily="49" charset="-122"/>
              </a:rPr>
              <a:t> </a:t>
            </a:r>
            <a:r>
              <a:rPr lang="zh-CN" altLang="en-US" sz="2800" dirty="0" smtClean="0">
                <a:solidFill>
                  <a:schemeClr val="accent2"/>
                </a:solidFill>
                <a:latin typeface="楷体" panose="02010609060101010101" pitchFamily="49" charset="-122"/>
                <a:ea typeface="楷体" panose="02010609060101010101" pitchFamily="49" charset="-122"/>
              </a:rPr>
              <a:t>结论与展望</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8" name="TextBox 9">
            <a:extLst>
              <a:ext uri="{FF2B5EF4-FFF2-40B4-BE49-F238E27FC236}">
                <a16:creationId xmlns:a16="http://schemas.microsoft.com/office/drawing/2014/main" id="{665FBA21-7F57-4EF8-8AE9-7D0EE59EAA79}"/>
              </a:ext>
            </a:extLst>
          </p:cNvPr>
          <p:cNvSpPr txBox="1">
            <a:spLocks noChangeArrowheads="1"/>
          </p:cNvSpPr>
          <p:nvPr/>
        </p:nvSpPr>
        <p:spPr bwMode="auto">
          <a:xfrm>
            <a:off x="2667003" y="1624839"/>
            <a:ext cx="2819399"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1  </a:t>
            </a:r>
            <a:r>
              <a:rPr lang="zh-CN" altLang="en-US" sz="2800" dirty="0">
                <a:latin typeface="楷体" panose="02010609060101010101" pitchFamily="49" charset="-122"/>
                <a:ea typeface="楷体" panose="02010609060101010101" pitchFamily="49" charset="-122"/>
              </a:rPr>
              <a:t>绪论</a:t>
            </a:r>
          </a:p>
        </p:txBody>
      </p:sp>
      <p:sp>
        <p:nvSpPr>
          <p:cNvPr id="10" name="TextBox 9">
            <a:extLst>
              <a:ext uri="{FF2B5EF4-FFF2-40B4-BE49-F238E27FC236}">
                <a16:creationId xmlns:a16="http://schemas.microsoft.com/office/drawing/2014/main" id="{4DFF1DE7-36CF-44C9-AED0-ADDFC21541F4}"/>
              </a:ext>
            </a:extLst>
          </p:cNvPr>
          <p:cNvSpPr txBox="1">
            <a:spLocks noChangeArrowheads="1"/>
          </p:cNvSpPr>
          <p:nvPr/>
        </p:nvSpPr>
        <p:spPr bwMode="auto">
          <a:xfrm>
            <a:off x="2667794" y="2441567"/>
            <a:ext cx="8228806"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2  </a:t>
            </a:r>
            <a:r>
              <a:rPr lang="zh-CN" altLang="en-US" sz="2800" dirty="0">
                <a:latin typeface="楷体" panose="02010609060101010101" pitchFamily="49" charset="-122"/>
                <a:ea typeface="楷体" panose="02010609060101010101" pitchFamily="49" charset="-122"/>
              </a:rPr>
              <a:t>水电工程外来物资运输方案决策体系理论研究</a:t>
            </a:r>
          </a:p>
        </p:txBody>
      </p:sp>
      <p:sp>
        <p:nvSpPr>
          <p:cNvPr id="11" name="TextBox 9">
            <a:extLst>
              <a:ext uri="{FF2B5EF4-FFF2-40B4-BE49-F238E27FC236}">
                <a16:creationId xmlns:a16="http://schemas.microsoft.com/office/drawing/2014/main" id="{CCA89B08-364F-4E64-9415-B058BB66A782}"/>
              </a:ext>
            </a:extLst>
          </p:cNvPr>
          <p:cNvSpPr txBox="1">
            <a:spLocks noChangeArrowheads="1"/>
          </p:cNvSpPr>
          <p:nvPr/>
        </p:nvSpPr>
        <p:spPr bwMode="auto">
          <a:xfrm>
            <a:off x="2667000" y="3148839"/>
            <a:ext cx="7924800"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3  </a:t>
            </a:r>
            <a:r>
              <a:rPr lang="zh-CN" altLang="en-US" sz="2800" dirty="0">
                <a:latin typeface="楷体" panose="02010609060101010101" pitchFamily="49" charset="-122"/>
                <a:ea typeface="楷体" panose="02010609060101010101" pitchFamily="49" charset="-122"/>
              </a:rPr>
              <a:t>水电工程外来物资运输方案决策支持系统研发</a:t>
            </a:r>
          </a:p>
        </p:txBody>
      </p:sp>
      <p:sp>
        <p:nvSpPr>
          <p:cNvPr id="12"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3923184"/>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4</a:t>
            </a:r>
            <a:r>
              <a:rPr lang="en-US"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工程</a:t>
            </a:r>
            <a:r>
              <a:rPr lang="zh-CN" altLang="en-US" sz="2800" dirty="0">
                <a:latin typeface="楷体" panose="02010609060101010101" pitchFamily="49" charset="-122"/>
                <a:ea typeface="楷体" panose="02010609060101010101" pitchFamily="49" charset="-122"/>
              </a:rPr>
              <a:t>案例分析</a:t>
            </a:r>
          </a:p>
        </p:txBody>
      </p:sp>
      <p:sp>
        <p:nvSpPr>
          <p:cNvPr id="13"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4567535"/>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solidFill>
                  <a:srgbClr val="FF0000"/>
                </a:solidFill>
                <a:latin typeface="楷体" panose="02010609060101010101" pitchFamily="49" charset="-122"/>
                <a:ea typeface="楷体" panose="02010609060101010101" pitchFamily="49" charset="-122"/>
              </a:rPr>
              <a:t>5  </a:t>
            </a:r>
            <a:r>
              <a:rPr lang="zh-CN" altLang="en-US" sz="2800" dirty="0">
                <a:solidFill>
                  <a:srgbClr val="FF0000"/>
                </a:solidFill>
                <a:latin typeface="楷体" panose="02010609060101010101" pitchFamily="49" charset="-122"/>
                <a:ea typeface="楷体" panose="02010609060101010101" pitchFamily="49" charset="-122"/>
              </a:rPr>
              <a:t>结论与展望</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2060730523"/>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0568" y="1219199"/>
            <a:ext cx="12663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353607" y="1009471"/>
            <a:ext cx="11533593" cy="1200329"/>
          </a:xfrm>
          <a:prstGeom prst="rect">
            <a:avLst/>
          </a:prstGeom>
          <a:solidFill>
            <a:srgbClr val="A1F4FD"/>
          </a:solidFill>
        </p:spPr>
        <p:txBody>
          <a:bodyPr wrap="square">
            <a:spAutoFit/>
          </a:bodyPr>
          <a:lstStyle/>
          <a:p>
            <a:pPr>
              <a:buFont typeface="Wingdings" panose="05000000000000000000" pitchFamily="2" charset="2"/>
              <a:buChar char="Ø"/>
            </a:pPr>
            <a:r>
              <a:rPr lang="zh-CN" altLang="en-US" sz="2400" dirty="0" smtClean="0">
                <a:solidFill>
                  <a:srgbClr val="FF0000"/>
                </a:solidFill>
                <a:latin typeface="楷体" panose="02010609060101010101" pitchFamily="49" charset="-122"/>
                <a:ea typeface="楷体" panose="02010609060101010101" pitchFamily="49" charset="-122"/>
                <a:sym typeface="+mn-lt"/>
              </a:rPr>
              <a:t>研究总结</a:t>
            </a:r>
            <a:r>
              <a:rPr lang="zh-CN" altLang="en-US" sz="2400" dirty="0" smtClean="0">
                <a:solidFill>
                  <a:srgbClr val="404040"/>
                </a:solidFill>
                <a:latin typeface="楷体" panose="02010609060101010101" pitchFamily="49" charset="-122"/>
                <a:ea typeface="楷体" panose="02010609060101010101" pitchFamily="49" charset="-122"/>
                <a:sym typeface="+mn-lt"/>
              </a:rPr>
              <a:t>：</a:t>
            </a:r>
            <a:r>
              <a:rPr lang="zh-CN" altLang="en-US" sz="2400" dirty="0">
                <a:solidFill>
                  <a:srgbClr val="404040"/>
                </a:solidFill>
                <a:latin typeface="楷体" panose="02010609060101010101" pitchFamily="49" charset="-122"/>
                <a:ea typeface="楷体" panose="02010609060101010101" pitchFamily="49" charset="-122"/>
                <a:sym typeface="+mn-lt"/>
              </a:rPr>
              <a:t>针对水电工程外来物资运输问题，提出一种系统可靠的</a:t>
            </a:r>
            <a:r>
              <a:rPr lang="zh-CN" altLang="en-US" sz="2400" dirty="0">
                <a:solidFill>
                  <a:srgbClr val="FF0000"/>
                </a:solidFill>
                <a:latin typeface="楷体" panose="02010609060101010101" pitchFamily="49" charset="-122"/>
                <a:ea typeface="楷体" panose="02010609060101010101" pitchFamily="49" charset="-122"/>
                <a:sym typeface="+mn-lt"/>
              </a:rPr>
              <a:t>决策框架</a:t>
            </a:r>
            <a:r>
              <a:rPr lang="zh-CN" altLang="en-US" sz="2400" dirty="0">
                <a:solidFill>
                  <a:srgbClr val="404040"/>
                </a:solidFill>
                <a:latin typeface="楷体" panose="02010609060101010101" pitchFamily="49" charset="-122"/>
                <a:ea typeface="楷体" panose="02010609060101010101" pitchFamily="49" charset="-122"/>
                <a:sym typeface="+mn-lt"/>
              </a:rPr>
              <a:t>，并基于该框架开发了</a:t>
            </a:r>
            <a:r>
              <a:rPr lang="zh-CN" altLang="en-US" sz="2400" dirty="0">
                <a:solidFill>
                  <a:srgbClr val="FF0000"/>
                </a:solidFill>
                <a:latin typeface="楷体" panose="02010609060101010101" pitchFamily="49" charset="-122"/>
                <a:ea typeface="楷体" panose="02010609060101010101" pitchFamily="49" charset="-122"/>
                <a:sym typeface="+mn-lt"/>
              </a:rPr>
              <a:t>决策支持系统</a:t>
            </a:r>
            <a:r>
              <a:rPr lang="zh-CN" altLang="en-US" sz="2400" dirty="0">
                <a:solidFill>
                  <a:srgbClr val="404040"/>
                </a:solidFill>
                <a:latin typeface="楷体" panose="02010609060101010101" pitchFamily="49" charset="-122"/>
                <a:ea typeface="楷体" panose="02010609060101010101" pitchFamily="49" charset="-122"/>
                <a:sym typeface="+mn-lt"/>
              </a:rPr>
              <a:t>，期望为本领域的工作人员提供一定的技术支持。本文主要</a:t>
            </a:r>
            <a:r>
              <a:rPr lang="zh-CN" altLang="en-US" sz="2400" dirty="0">
                <a:solidFill>
                  <a:srgbClr val="FF0000"/>
                </a:solidFill>
                <a:latin typeface="楷体" panose="02010609060101010101" pitchFamily="49" charset="-122"/>
                <a:ea typeface="楷体" panose="02010609060101010101" pitchFamily="49" charset="-122"/>
                <a:sym typeface="+mn-lt"/>
              </a:rPr>
              <a:t>创新点</a:t>
            </a:r>
            <a:r>
              <a:rPr lang="zh-CN" altLang="en-US" sz="2400" dirty="0" smtClean="0">
                <a:solidFill>
                  <a:srgbClr val="FF0000"/>
                </a:solidFill>
                <a:latin typeface="楷体" panose="02010609060101010101" pitchFamily="49" charset="-122"/>
                <a:ea typeface="楷体" panose="02010609060101010101" pitchFamily="49" charset="-122"/>
                <a:sym typeface="+mn-lt"/>
              </a:rPr>
              <a:t>及研究成果</a:t>
            </a:r>
            <a:r>
              <a:rPr lang="zh-CN" altLang="en-US" sz="2400" dirty="0">
                <a:solidFill>
                  <a:srgbClr val="404040"/>
                </a:solidFill>
                <a:latin typeface="楷体" panose="02010609060101010101" pitchFamily="49" charset="-122"/>
                <a:ea typeface="楷体" panose="02010609060101010101" pitchFamily="49" charset="-122"/>
                <a:sym typeface="+mn-lt"/>
              </a:rPr>
              <a:t>如下</a:t>
            </a:r>
            <a:r>
              <a:rPr lang="zh-CN" altLang="en-US" sz="2400" dirty="0" smtClean="0">
                <a:solidFill>
                  <a:srgbClr val="404040"/>
                </a:solidFill>
                <a:latin typeface="楷体" panose="02010609060101010101" pitchFamily="49" charset="-122"/>
                <a:ea typeface="楷体" panose="02010609060101010101" pitchFamily="49" charset="-122"/>
                <a:sym typeface="+mn-lt"/>
              </a:rPr>
              <a:t>：</a:t>
            </a:r>
            <a:endParaRPr lang="zh-CN" altLang="en-US" sz="2400" dirty="0">
              <a:solidFill>
                <a:srgbClr val="404040"/>
              </a:solidFill>
              <a:latin typeface="楷体" panose="02010609060101010101" pitchFamily="49" charset="-122"/>
              <a:ea typeface="楷体" panose="02010609060101010101" pitchFamily="49" charset="-122"/>
              <a:sym typeface="+mn-lt"/>
            </a:endParaRPr>
          </a:p>
        </p:txBody>
      </p:sp>
      <p:sp>
        <p:nvSpPr>
          <p:cNvPr id="12" name="矩形 11"/>
          <p:cNvSpPr/>
          <p:nvPr/>
        </p:nvSpPr>
        <p:spPr>
          <a:xfrm>
            <a:off x="353607" y="2266890"/>
            <a:ext cx="1927131" cy="400110"/>
          </a:xfrm>
          <a:prstGeom prst="rect">
            <a:avLst/>
          </a:prstGeom>
          <a:solidFill>
            <a:srgbClr val="A1F4FD"/>
          </a:solidFill>
        </p:spPr>
        <p:txBody>
          <a:bodyPr wrap="none">
            <a:spAutoFit/>
          </a:bodyPr>
          <a:lstStyle/>
          <a:p>
            <a:pPr>
              <a:buFont typeface="Wingdings" panose="05000000000000000000" pitchFamily="2" charset="2"/>
              <a:buChar char="Ø"/>
            </a:pPr>
            <a:r>
              <a:rPr lang="zh-CN" altLang="en-US" b="0" dirty="0">
                <a:solidFill>
                  <a:srgbClr val="404040"/>
                </a:solidFill>
                <a:latin typeface="楷体" panose="02010609060101010101" pitchFamily="49" charset="-122"/>
                <a:ea typeface="楷体" panose="02010609060101010101" pitchFamily="49" charset="-122"/>
                <a:sym typeface="+mn-lt"/>
              </a:rPr>
              <a:t>理论研究方面</a:t>
            </a:r>
          </a:p>
        </p:txBody>
      </p:sp>
      <p:sp>
        <p:nvSpPr>
          <p:cNvPr id="5" name="文本框 4"/>
          <p:cNvSpPr txBox="1"/>
          <p:nvPr/>
        </p:nvSpPr>
        <p:spPr>
          <a:xfrm>
            <a:off x="206871" y="2880675"/>
            <a:ext cx="5851029" cy="3170099"/>
          </a:xfrm>
          <a:prstGeom prst="rect">
            <a:avLst/>
          </a:prstGeom>
          <a:noFill/>
        </p:spPr>
        <p:txBody>
          <a:bodyPr wrap="square" rtlCol="0">
            <a:spAutoFit/>
          </a:bodyPr>
          <a:lstStyle/>
          <a:p>
            <a:pPr indent="457200"/>
            <a:r>
              <a:rPr lang="en-US" altLang="zh-CN" b="0" dirty="0" smtClean="0">
                <a:latin typeface="+mn-lt"/>
                <a:ea typeface="楷体" panose="02010609060101010101" pitchFamily="49" charset="-122"/>
              </a:rPr>
              <a:t>1. </a:t>
            </a:r>
            <a:r>
              <a:rPr lang="zh-CN" altLang="en-US" b="0" dirty="0" smtClean="0">
                <a:latin typeface="+mn-lt"/>
                <a:ea typeface="楷体" panose="02010609060101010101" pitchFamily="49" charset="-122"/>
              </a:rPr>
              <a:t>立足于</a:t>
            </a:r>
            <a:r>
              <a:rPr lang="zh-CN" altLang="en-US" b="0" dirty="0" smtClean="0">
                <a:solidFill>
                  <a:srgbClr val="FF0000"/>
                </a:solidFill>
                <a:latin typeface="+mn-lt"/>
                <a:ea typeface="楷体" panose="02010609060101010101" pitchFamily="49" charset="-122"/>
              </a:rPr>
              <a:t>系统工程</a:t>
            </a:r>
            <a:r>
              <a:rPr lang="zh-CN" altLang="en-US" b="0" dirty="0" smtClean="0">
                <a:latin typeface="+mn-lt"/>
                <a:ea typeface="楷体" panose="02010609060101010101" pitchFamily="49" charset="-122"/>
              </a:rPr>
              <a:t>，从路径优化和方案决策两个角度出发。基于</a:t>
            </a:r>
            <a:r>
              <a:rPr lang="zh-CN" altLang="en-US" b="0" dirty="0" smtClean="0">
                <a:solidFill>
                  <a:srgbClr val="FF0000"/>
                </a:solidFill>
                <a:latin typeface="+mn-lt"/>
                <a:ea typeface="楷体" panose="02010609060101010101" pitchFamily="49" charset="-122"/>
              </a:rPr>
              <a:t>图论</a:t>
            </a:r>
            <a:r>
              <a:rPr lang="zh-CN" altLang="en-US" b="0" dirty="0" smtClean="0">
                <a:latin typeface="+mn-lt"/>
                <a:ea typeface="楷体" panose="02010609060101010101" pitchFamily="49" charset="-122"/>
              </a:rPr>
              <a:t>和</a:t>
            </a:r>
            <a:r>
              <a:rPr lang="zh-CN" altLang="en-US" b="0" dirty="0" smtClean="0">
                <a:solidFill>
                  <a:srgbClr val="FF0000"/>
                </a:solidFill>
                <a:latin typeface="+mn-lt"/>
                <a:ea typeface="楷体" panose="02010609060101010101" pitchFamily="49" charset="-122"/>
              </a:rPr>
              <a:t>决策理论</a:t>
            </a:r>
            <a:r>
              <a:rPr lang="zh-CN" altLang="en-US" b="0" dirty="0" smtClean="0">
                <a:latin typeface="+mn-lt"/>
                <a:ea typeface="楷体" panose="02010609060101010101" pitchFamily="49" charset="-122"/>
              </a:rPr>
              <a:t>创新地提出</a:t>
            </a:r>
            <a:r>
              <a:rPr lang="zh-CN" altLang="en-US" b="0" dirty="0">
                <a:latin typeface="+mn-lt"/>
                <a:ea typeface="楷体" panose="02010609060101010101" pitchFamily="49" charset="-122"/>
              </a:rPr>
              <a:t>了一</a:t>
            </a:r>
            <a:r>
              <a:rPr lang="zh-CN" altLang="en-US" b="0" dirty="0" smtClean="0">
                <a:latin typeface="+mn-lt"/>
                <a:ea typeface="楷体" panose="02010609060101010101" pitchFamily="49" charset="-122"/>
              </a:rPr>
              <a:t>种</a:t>
            </a:r>
            <a:r>
              <a:rPr lang="zh-CN" altLang="en-US" b="0" dirty="0" smtClean="0">
                <a:solidFill>
                  <a:srgbClr val="FF0000"/>
                </a:solidFill>
                <a:latin typeface="+mn-lt"/>
                <a:ea typeface="楷体" panose="02010609060101010101" pitchFamily="49" charset="-122"/>
              </a:rPr>
              <a:t>两</a:t>
            </a:r>
            <a:r>
              <a:rPr lang="zh-CN" altLang="en-US" b="0" dirty="0">
                <a:solidFill>
                  <a:srgbClr val="FF0000"/>
                </a:solidFill>
                <a:latin typeface="+mn-lt"/>
                <a:ea typeface="楷体" panose="02010609060101010101" pitchFamily="49" charset="-122"/>
              </a:rPr>
              <a:t>步</a:t>
            </a:r>
            <a:r>
              <a:rPr lang="zh-CN" altLang="en-US" b="0" dirty="0" smtClean="0">
                <a:solidFill>
                  <a:srgbClr val="FF0000"/>
                </a:solidFill>
                <a:latin typeface="+mn-lt"/>
                <a:ea typeface="楷体" panose="02010609060101010101" pitchFamily="49" charset="-122"/>
              </a:rPr>
              <a:t>决策方法</a:t>
            </a:r>
            <a:r>
              <a:rPr lang="zh-CN" altLang="en-US" b="0" dirty="0">
                <a:latin typeface="+mn-lt"/>
                <a:ea typeface="楷体" panose="02010609060101010101" pitchFamily="49" charset="-122"/>
              </a:rPr>
              <a:t>，</a:t>
            </a:r>
            <a:r>
              <a:rPr lang="zh-CN" altLang="en-US" b="0" dirty="0" smtClean="0">
                <a:latin typeface="+mn-lt"/>
                <a:ea typeface="楷体" panose="02010609060101010101" pitchFamily="49" charset="-122"/>
              </a:rPr>
              <a:t>可以</a:t>
            </a:r>
            <a:r>
              <a:rPr lang="zh-CN" altLang="en-US" b="0" dirty="0">
                <a:latin typeface="+mn-lt"/>
                <a:ea typeface="楷体" panose="02010609060101010101" pitchFamily="49" charset="-122"/>
              </a:rPr>
              <a:t>有效地解决外来物资运输方案决策</a:t>
            </a:r>
            <a:r>
              <a:rPr lang="zh-CN" altLang="en-US" b="0" dirty="0" smtClean="0">
                <a:latin typeface="+mn-lt"/>
                <a:ea typeface="楷体" panose="02010609060101010101" pitchFamily="49" charset="-122"/>
              </a:rPr>
              <a:t>问题。</a:t>
            </a:r>
            <a:endParaRPr lang="en-US" altLang="zh-CN" b="0" dirty="0" smtClean="0">
              <a:latin typeface="+mn-lt"/>
              <a:ea typeface="楷体" panose="02010609060101010101" pitchFamily="49" charset="-122"/>
            </a:endParaRPr>
          </a:p>
          <a:p>
            <a:pPr indent="457200"/>
            <a:r>
              <a:rPr lang="en-US" altLang="zh-CN" b="0" dirty="0" smtClean="0">
                <a:latin typeface="+mn-lt"/>
                <a:ea typeface="楷体" panose="02010609060101010101" pitchFamily="49" charset="-122"/>
              </a:rPr>
              <a:t>2. </a:t>
            </a:r>
            <a:r>
              <a:rPr lang="zh-CN" altLang="en-US" b="0" dirty="0" smtClean="0">
                <a:latin typeface="+mn-lt"/>
                <a:ea typeface="楷体" panose="02010609060101010101" pitchFamily="49" charset="-122"/>
              </a:rPr>
              <a:t>创新地将</a:t>
            </a:r>
            <a:r>
              <a:rPr lang="zh-CN" altLang="en-US" b="0" dirty="0" smtClean="0">
                <a:solidFill>
                  <a:srgbClr val="FF0000"/>
                </a:solidFill>
                <a:latin typeface="+mn-lt"/>
                <a:ea typeface="楷体" panose="02010609060101010101" pitchFamily="49" charset="-122"/>
              </a:rPr>
              <a:t>多式联运</a:t>
            </a:r>
            <a:r>
              <a:rPr lang="zh-CN" altLang="en-US" b="0" dirty="0">
                <a:solidFill>
                  <a:srgbClr val="FF0000"/>
                </a:solidFill>
                <a:latin typeface="+mn-lt"/>
                <a:ea typeface="楷体" panose="02010609060101010101" pitchFamily="49" charset="-122"/>
              </a:rPr>
              <a:t>网络</a:t>
            </a:r>
            <a:r>
              <a:rPr lang="zh-CN" altLang="en-US" b="0" dirty="0">
                <a:latin typeface="+mn-lt"/>
                <a:ea typeface="楷体" panose="02010609060101010101" pitchFamily="49" charset="-122"/>
              </a:rPr>
              <a:t>转化为</a:t>
            </a:r>
            <a:r>
              <a:rPr lang="zh-CN" altLang="en-US" b="0" dirty="0">
                <a:solidFill>
                  <a:srgbClr val="FF0000"/>
                </a:solidFill>
                <a:latin typeface="+mn-lt"/>
                <a:ea typeface="楷体" panose="02010609060101010101" pitchFamily="49" charset="-122"/>
              </a:rPr>
              <a:t>分层节点</a:t>
            </a:r>
            <a:r>
              <a:rPr lang="en-US" altLang="zh-CN" b="0" dirty="0">
                <a:solidFill>
                  <a:srgbClr val="FF0000"/>
                </a:solidFill>
                <a:latin typeface="+mn-lt"/>
                <a:ea typeface="楷体" panose="02010609060101010101" pitchFamily="49" charset="-122"/>
              </a:rPr>
              <a:t>-</a:t>
            </a:r>
            <a:r>
              <a:rPr lang="zh-CN" altLang="en-US" b="0" dirty="0">
                <a:solidFill>
                  <a:srgbClr val="FF0000"/>
                </a:solidFill>
                <a:latin typeface="+mn-lt"/>
                <a:ea typeface="楷体" panose="02010609060101010101" pitchFamily="49" charset="-122"/>
              </a:rPr>
              <a:t>路径网络异构连通图</a:t>
            </a:r>
            <a:r>
              <a:rPr lang="zh-CN" altLang="en-US" b="0" dirty="0">
                <a:latin typeface="+mn-lt"/>
                <a:ea typeface="楷体" panose="02010609060101010101" pitchFamily="49" charset="-122"/>
              </a:rPr>
              <a:t>，将外来物资运输路径规划问题转化为数学上的</a:t>
            </a:r>
            <a:r>
              <a:rPr lang="zh-CN" altLang="en-US" b="0" dirty="0">
                <a:solidFill>
                  <a:srgbClr val="FF0000"/>
                </a:solidFill>
                <a:latin typeface="+mn-lt"/>
                <a:ea typeface="楷体" panose="02010609060101010101" pitchFamily="49" charset="-122"/>
              </a:rPr>
              <a:t>最短路问题</a:t>
            </a:r>
            <a:r>
              <a:rPr lang="zh-CN" altLang="en-US" b="0" dirty="0">
                <a:latin typeface="+mn-lt"/>
                <a:ea typeface="楷体" panose="02010609060101010101" pitchFamily="49" charset="-122"/>
              </a:rPr>
              <a:t>，并建立了考虑时变性和约束条件的</a:t>
            </a:r>
            <a:r>
              <a:rPr lang="zh-CN" altLang="en-US" b="0" dirty="0">
                <a:solidFill>
                  <a:srgbClr val="FF0000"/>
                </a:solidFill>
                <a:latin typeface="+mn-lt"/>
                <a:ea typeface="楷体" panose="02010609060101010101" pitchFamily="49" charset="-122"/>
              </a:rPr>
              <a:t>多式联运路径优化</a:t>
            </a:r>
            <a:r>
              <a:rPr lang="zh-CN" altLang="en-US" b="0" dirty="0" smtClean="0">
                <a:latin typeface="+mn-lt"/>
                <a:ea typeface="楷体" panose="02010609060101010101" pitchFamily="49" charset="-122"/>
              </a:rPr>
              <a:t>模型及求解算法。</a:t>
            </a:r>
            <a:endParaRPr lang="en-US" altLang="zh-CN" b="0" dirty="0" smtClean="0">
              <a:latin typeface="+mn-lt"/>
              <a:ea typeface="楷体" panose="02010609060101010101" pitchFamily="49" charset="-122"/>
            </a:endParaRPr>
          </a:p>
          <a:p>
            <a:pPr indent="457200"/>
            <a:r>
              <a:rPr lang="en-US" altLang="zh-CN" b="0" dirty="0" smtClean="0">
                <a:latin typeface="+mn-lt"/>
                <a:ea typeface="楷体" panose="02010609060101010101" pitchFamily="49" charset="-122"/>
              </a:rPr>
              <a:t>3. </a:t>
            </a:r>
            <a:r>
              <a:rPr lang="zh-CN" altLang="en-US" b="0" dirty="0" smtClean="0">
                <a:latin typeface="+mn-lt"/>
                <a:ea typeface="楷体" panose="02010609060101010101" pitchFamily="49" charset="-122"/>
              </a:rPr>
              <a:t>从</a:t>
            </a:r>
            <a:r>
              <a:rPr lang="zh-CN" altLang="en-US" b="0" dirty="0">
                <a:latin typeface="+mn-lt"/>
                <a:ea typeface="楷体" panose="02010609060101010101" pitchFamily="49" charset="-122"/>
              </a:rPr>
              <a:t>经济</a:t>
            </a:r>
            <a:r>
              <a:rPr lang="zh-CN" altLang="en-US" b="0" dirty="0" smtClean="0">
                <a:latin typeface="+mn-lt"/>
                <a:ea typeface="楷体" panose="02010609060101010101" pitchFamily="49" charset="-122"/>
              </a:rPr>
              <a:t>、</a:t>
            </a:r>
            <a:r>
              <a:rPr lang="zh-CN" altLang="en-US" b="0" dirty="0">
                <a:latin typeface="+mn-lt"/>
                <a:ea typeface="楷体" panose="02010609060101010101" pitchFamily="49" charset="-122"/>
              </a:rPr>
              <a:t>风险</a:t>
            </a:r>
            <a:r>
              <a:rPr lang="zh-CN" altLang="en-US" b="0" dirty="0" smtClean="0">
                <a:latin typeface="+mn-lt"/>
                <a:ea typeface="楷体" panose="02010609060101010101" pitchFamily="49" charset="-122"/>
              </a:rPr>
              <a:t>以及</a:t>
            </a:r>
            <a:r>
              <a:rPr lang="zh-CN" altLang="en-US" b="0" dirty="0">
                <a:latin typeface="+mn-lt"/>
                <a:ea typeface="楷体" panose="02010609060101010101" pitchFamily="49" charset="-122"/>
              </a:rPr>
              <a:t>工程进度控制等方面</a:t>
            </a:r>
            <a:r>
              <a:rPr lang="zh-CN" altLang="en-US" b="0" dirty="0" smtClean="0">
                <a:latin typeface="+mn-lt"/>
                <a:ea typeface="楷体" panose="02010609060101010101" pitchFamily="49" charset="-122"/>
              </a:rPr>
              <a:t>建立</a:t>
            </a:r>
            <a:r>
              <a:rPr lang="zh-CN" altLang="en-US" b="0" dirty="0" smtClean="0">
                <a:solidFill>
                  <a:srgbClr val="FF0000"/>
                </a:solidFill>
                <a:latin typeface="+mn-lt"/>
                <a:ea typeface="楷体" panose="02010609060101010101" pitchFamily="49" charset="-122"/>
              </a:rPr>
              <a:t>多准则决策模型</a:t>
            </a:r>
            <a:r>
              <a:rPr lang="zh-CN" altLang="en-US" b="0" dirty="0" smtClean="0">
                <a:latin typeface="+mn-lt"/>
                <a:ea typeface="楷体" panose="02010609060101010101" pitchFamily="49" charset="-122"/>
              </a:rPr>
              <a:t>，并采用</a:t>
            </a:r>
            <a:r>
              <a:rPr lang="en-US" altLang="zh-CN" b="0" dirty="0">
                <a:latin typeface="楷体" panose="02010609060101010101" pitchFamily="49" charset="-122"/>
                <a:ea typeface="楷体" panose="02010609060101010101" pitchFamily="49" charset="-122"/>
              </a:rPr>
              <a:t>TOPSIS</a:t>
            </a:r>
            <a:r>
              <a:rPr lang="zh-CN" altLang="en-US" b="0" dirty="0" smtClean="0">
                <a:latin typeface="楷体" panose="02010609060101010101" pitchFamily="49" charset="-122"/>
                <a:ea typeface="楷体" panose="02010609060101010101" pitchFamily="49" charset="-122"/>
              </a:rPr>
              <a:t>法进行方案优选。</a:t>
            </a:r>
            <a:endParaRPr lang="en-US" altLang="zh-CN" b="0" dirty="0" smtClean="0">
              <a:latin typeface="+mn-lt"/>
              <a:ea typeface="楷体" panose="02010609060101010101" pitchFamily="49" charset="-122"/>
            </a:endParaRPr>
          </a:p>
        </p:txBody>
      </p:sp>
      <p:sp>
        <p:nvSpPr>
          <p:cNvPr id="13" name="矩形 12"/>
          <p:cNvSpPr/>
          <p:nvPr/>
        </p:nvSpPr>
        <p:spPr>
          <a:xfrm>
            <a:off x="6302469" y="2266890"/>
            <a:ext cx="1927131" cy="400110"/>
          </a:xfrm>
          <a:prstGeom prst="rect">
            <a:avLst/>
          </a:prstGeom>
          <a:solidFill>
            <a:srgbClr val="A1F4FD"/>
          </a:solidFill>
        </p:spPr>
        <p:txBody>
          <a:bodyPr wrap="none">
            <a:spAutoFit/>
          </a:bodyPr>
          <a:lstStyle/>
          <a:p>
            <a:pPr>
              <a:buFont typeface="Wingdings" panose="05000000000000000000" pitchFamily="2" charset="2"/>
              <a:buChar char="Ø"/>
            </a:pPr>
            <a:r>
              <a:rPr lang="zh-CN" altLang="en-US" b="0" dirty="0">
                <a:solidFill>
                  <a:srgbClr val="404040"/>
                </a:solidFill>
                <a:latin typeface="楷体" panose="02010609060101010101" pitchFamily="49" charset="-122"/>
                <a:ea typeface="楷体" panose="02010609060101010101" pitchFamily="49" charset="-122"/>
                <a:sym typeface="+mn-lt"/>
              </a:rPr>
              <a:t>应用</a:t>
            </a:r>
            <a:r>
              <a:rPr lang="zh-CN" altLang="en-US" b="0" dirty="0" smtClean="0">
                <a:solidFill>
                  <a:srgbClr val="404040"/>
                </a:solidFill>
                <a:latin typeface="楷体" panose="02010609060101010101" pitchFamily="49" charset="-122"/>
                <a:ea typeface="楷体" panose="02010609060101010101" pitchFamily="49" charset="-122"/>
                <a:sym typeface="+mn-lt"/>
              </a:rPr>
              <a:t>研究方面</a:t>
            </a:r>
            <a:endParaRPr lang="zh-CN" altLang="en-US" b="0" dirty="0">
              <a:solidFill>
                <a:srgbClr val="404040"/>
              </a:solidFill>
              <a:latin typeface="楷体" panose="02010609060101010101" pitchFamily="49" charset="-122"/>
              <a:ea typeface="楷体" panose="02010609060101010101" pitchFamily="49" charset="-122"/>
              <a:sym typeface="+mn-lt"/>
            </a:endParaRPr>
          </a:p>
        </p:txBody>
      </p:sp>
      <p:sp>
        <p:nvSpPr>
          <p:cNvPr id="15" name="椭圆 14"/>
          <p:cNvSpPr/>
          <p:nvPr/>
        </p:nvSpPr>
        <p:spPr bwMode="auto">
          <a:xfrm>
            <a:off x="6400800" y="2868561"/>
            <a:ext cx="1905000" cy="762000"/>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运输网络信息采集</a:t>
            </a:r>
            <a:endParaRPr lang="zh-CN" altLang="en-US" b="0" dirty="0">
              <a:solidFill>
                <a:srgbClr val="404040"/>
              </a:solidFill>
              <a:latin typeface="+mn-lt"/>
              <a:ea typeface="楷体" panose="02010609060101010101" pitchFamily="49" charset="-122"/>
            </a:endParaRPr>
          </a:p>
        </p:txBody>
      </p:sp>
      <p:sp>
        <p:nvSpPr>
          <p:cNvPr id="16" name="椭圆 15"/>
          <p:cNvSpPr/>
          <p:nvPr/>
        </p:nvSpPr>
        <p:spPr bwMode="auto">
          <a:xfrm>
            <a:off x="9677400" y="4572000"/>
            <a:ext cx="1905000" cy="762000"/>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运输规划方案决策</a:t>
            </a:r>
            <a:endParaRPr lang="zh-CN" altLang="en-US" b="0" dirty="0">
              <a:solidFill>
                <a:srgbClr val="404040"/>
              </a:solidFill>
              <a:latin typeface="+mn-lt"/>
              <a:ea typeface="楷体" panose="02010609060101010101" pitchFamily="49" charset="-122"/>
            </a:endParaRPr>
          </a:p>
        </p:txBody>
      </p:sp>
      <p:sp>
        <p:nvSpPr>
          <p:cNvPr id="17" name="椭圆 16"/>
          <p:cNvSpPr/>
          <p:nvPr/>
        </p:nvSpPr>
        <p:spPr bwMode="auto">
          <a:xfrm>
            <a:off x="9677400" y="2865118"/>
            <a:ext cx="1905000" cy="762000"/>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数据整理参数计算</a:t>
            </a:r>
            <a:endParaRPr lang="zh-CN" altLang="en-US" b="0" dirty="0">
              <a:solidFill>
                <a:srgbClr val="404040"/>
              </a:solidFill>
              <a:latin typeface="+mn-lt"/>
              <a:ea typeface="楷体" panose="02010609060101010101" pitchFamily="49" charset="-122"/>
            </a:endParaRPr>
          </a:p>
        </p:txBody>
      </p:sp>
      <p:sp>
        <p:nvSpPr>
          <p:cNvPr id="18" name="椭圆 17"/>
          <p:cNvSpPr/>
          <p:nvPr/>
        </p:nvSpPr>
        <p:spPr bwMode="auto">
          <a:xfrm>
            <a:off x="6324600" y="4589206"/>
            <a:ext cx="2057400" cy="762000"/>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smtClean="0">
                <a:solidFill>
                  <a:srgbClr val="404040"/>
                </a:solidFill>
                <a:latin typeface="+mn-lt"/>
                <a:ea typeface="楷体" panose="02010609060101010101" pitchFamily="49" charset="-122"/>
              </a:rPr>
              <a:t>方案信息可视化展示</a:t>
            </a:r>
            <a:endParaRPr lang="zh-CN" altLang="en-US" b="0" dirty="0">
              <a:solidFill>
                <a:srgbClr val="404040"/>
              </a:solidFill>
              <a:latin typeface="+mn-lt"/>
              <a:ea typeface="楷体" panose="02010609060101010101" pitchFamily="49" charset="-122"/>
            </a:endParaRPr>
          </a:p>
        </p:txBody>
      </p:sp>
      <p:sp>
        <p:nvSpPr>
          <p:cNvPr id="20" name="椭圆 19"/>
          <p:cNvSpPr/>
          <p:nvPr/>
        </p:nvSpPr>
        <p:spPr bwMode="auto">
          <a:xfrm>
            <a:off x="7727966" y="3560263"/>
            <a:ext cx="2457450" cy="1143000"/>
          </a:xfrm>
          <a:prstGeom prst="ellipse">
            <a:avLst/>
          </a:prstGeom>
          <a:gradFill rotWithShape="0">
            <a:gsLst>
              <a:gs pos="0">
                <a:srgbClr val="A1F4FD"/>
              </a:gs>
              <a:gs pos="100000">
                <a:srgbClr val="00C7F6"/>
              </a:gs>
            </a:gsLst>
            <a:lin ang="0" scaled="1"/>
          </a:gradFill>
          <a:ln w="9525">
            <a:noFill/>
            <a:round/>
            <a:headEnd/>
            <a:tailEnd/>
          </a:ln>
        </p:spPr>
        <p:txBody>
          <a:bodyPr rtlCol="0" anchor="ctr"/>
          <a:lstStyle/>
          <a:p>
            <a:pPr algn="ctr"/>
            <a:r>
              <a:rPr lang="zh-CN" altLang="en-US" b="0" dirty="0">
                <a:solidFill>
                  <a:srgbClr val="404040"/>
                </a:solidFill>
                <a:latin typeface="+mn-lt"/>
                <a:ea typeface="楷体" panose="02010609060101010101" pitchFamily="49" charset="-122"/>
              </a:rPr>
              <a:t>水电工程外来物资运输方案</a:t>
            </a:r>
            <a:r>
              <a:rPr lang="zh-CN" altLang="en-US" b="0" dirty="0" smtClean="0">
                <a:solidFill>
                  <a:srgbClr val="404040"/>
                </a:solidFill>
                <a:latin typeface="+mn-lt"/>
                <a:ea typeface="楷体" panose="02010609060101010101" pitchFamily="49" charset="-122"/>
              </a:rPr>
              <a:t>决策系统</a:t>
            </a:r>
            <a:endParaRPr lang="zh-CN" altLang="en-US" b="0" dirty="0">
              <a:solidFill>
                <a:srgbClr val="404040"/>
              </a:solidFill>
              <a:latin typeface="+mn-lt"/>
              <a:ea typeface="楷体" panose="02010609060101010101" pitchFamily="49" charset="-122"/>
            </a:endParaRPr>
          </a:p>
        </p:txBody>
      </p:sp>
      <p:sp>
        <p:nvSpPr>
          <p:cNvPr id="21" name="圆角矩形 20"/>
          <p:cNvSpPr/>
          <p:nvPr/>
        </p:nvSpPr>
        <p:spPr bwMode="auto">
          <a:xfrm>
            <a:off x="6705600" y="5825117"/>
            <a:ext cx="4572000" cy="567325"/>
          </a:xfrm>
          <a:prstGeom prst="roundRect">
            <a:avLst/>
          </a:prstGeom>
          <a:solidFill>
            <a:schemeClr val="bg1">
              <a:lumMod val="85000"/>
            </a:schemeClr>
          </a:solidFill>
          <a:ln w="9525">
            <a:noFill/>
            <a:round/>
            <a:headEnd/>
            <a:tailEnd/>
          </a:ln>
        </p:spPr>
        <p:txBody>
          <a:bodyPr rtlCol="0" anchor="ctr"/>
          <a:lstStyle/>
          <a:p>
            <a:pPr algn="ctr"/>
            <a:r>
              <a:rPr lang="zh-CN" altLang="en-US" b="0" dirty="0" smtClean="0">
                <a:solidFill>
                  <a:srgbClr val="FF0000"/>
                </a:solidFill>
                <a:latin typeface="+mn-lt"/>
                <a:ea typeface="楷体" panose="02010609060101010101" pitchFamily="49" charset="-122"/>
              </a:rPr>
              <a:t>实现了全过程的信息化、智能化管理</a:t>
            </a:r>
            <a:endParaRPr lang="zh-CN" altLang="en-US" b="0" dirty="0">
              <a:solidFill>
                <a:srgbClr val="FF0000"/>
              </a:solidFill>
              <a:latin typeface="+mn-lt"/>
              <a:ea typeface="楷体" panose="02010609060101010101" pitchFamily="49" charset="-122"/>
            </a:endParaRPr>
          </a:p>
        </p:txBody>
      </p:sp>
      <p:sp>
        <p:nvSpPr>
          <p:cNvPr id="22" name="上弧形箭头 21"/>
          <p:cNvSpPr/>
          <p:nvPr/>
        </p:nvSpPr>
        <p:spPr bwMode="auto">
          <a:xfrm>
            <a:off x="8382000" y="2744189"/>
            <a:ext cx="1408471" cy="370674"/>
          </a:xfrm>
          <a:prstGeom prst="curvedDownArrow">
            <a:avLst>
              <a:gd name="adj1" fmla="val 38183"/>
              <a:gd name="adj2" fmla="val 138827"/>
              <a:gd name="adj3" fmla="val 25000"/>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mn-lt"/>
              <a:ea typeface="楷体" panose="02010609060101010101" pitchFamily="49" charset="-122"/>
            </a:endParaRPr>
          </a:p>
        </p:txBody>
      </p:sp>
      <p:sp>
        <p:nvSpPr>
          <p:cNvPr id="24" name="右弧形箭头 23"/>
          <p:cNvSpPr/>
          <p:nvPr/>
        </p:nvSpPr>
        <p:spPr bwMode="auto">
          <a:xfrm>
            <a:off x="11277600" y="3593690"/>
            <a:ext cx="311182" cy="1076145"/>
          </a:xfrm>
          <a:prstGeom prst="curvedLeftArrow">
            <a:avLst>
              <a:gd name="adj1" fmla="val 31422"/>
              <a:gd name="adj2" fmla="val 88219"/>
              <a:gd name="adj3" fmla="val 25000"/>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mn-lt"/>
              <a:ea typeface="楷体" panose="02010609060101010101" pitchFamily="49" charset="-122"/>
            </a:endParaRPr>
          </a:p>
        </p:txBody>
      </p:sp>
      <p:sp>
        <p:nvSpPr>
          <p:cNvPr id="25" name="上弧形箭头 24"/>
          <p:cNvSpPr/>
          <p:nvPr/>
        </p:nvSpPr>
        <p:spPr bwMode="auto">
          <a:xfrm rot="10800000">
            <a:off x="8252455" y="5165869"/>
            <a:ext cx="1408471" cy="370674"/>
          </a:xfrm>
          <a:prstGeom prst="curvedDownArrow">
            <a:avLst>
              <a:gd name="adj1" fmla="val 38183"/>
              <a:gd name="adj2" fmla="val 138827"/>
              <a:gd name="adj3" fmla="val 25000"/>
            </a:avLst>
          </a:prstGeom>
          <a:gradFill rotWithShape="0">
            <a:gsLst>
              <a:gs pos="0">
                <a:srgbClr val="A1F4FD"/>
              </a:gs>
              <a:gs pos="100000">
                <a:srgbClr val="00C7F6"/>
              </a:gs>
            </a:gsLst>
            <a:lin ang="0" scaled="1"/>
          </a:gradFill>
          <a:ln w="9525">
            <a:noFill/>
            <a:round/>
            <a:headEnd/>
            <a:tailEnd/>
          </a:ln>
        </p:spPr>
        <p:txBody>
          <a:bodyPr rtlCol="0" anchor="ctr"/>
          <a:lstStyle/>
          <a:p>
            <a:pPr algn="ctr"/>
            <a:endParaRPr lang="zh-CN" altLang="en-US" b="0">
              <a:solidFill>
                <a:srgbClr val="404040"/>
              </a:solidFill>
              <a:latin typeface="+mn-lt"/>
              <a:ea typeface="楷体" panose="02010609060101010101" pitchFamily="49" charset="-122"/>
            </a:endParaRPr>
          </a:p>
        </p:txBody>
      </p:sp>
      <p:sp>
        <p:nvSpPr>
          <p:cNvPr id="19" name="文本框 18">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5</a:t>
            </a:r>
            <a:r>
              <a:rPr lang="en-US" altLang="zh-CN" sz="2800" dirty="0">
                <a:solidFill>
                  <a:schemeClr val="accent2"/>
                </a:solidFill>
                <a:latin typeface="楷体" panose="02010609060101010101" pitchFamily="49" charset="-122"/>
                <a:ea typeface="楷体" panose="02010609060101010101" pitchFamily="49" charset="-122"/>
              </a:rPr>
              <a:t>.</a:t>
            </a:r>
            <a:r>
              <a:rPr lang="en-US" altLang="zh-CN" sz="2800" dirty="0" smtClean="0">
                <a:solidFill>
                  <a:schemeClr val="accent2"/>
                </a:solidFill>
                <a:latin typeface="楷体" panose="02010609060101010101" pitchFamily="49" charset="-122"/>
                <a:ea typeface="楷体" panose="02010609060101010101" pitchFamily="49" charset="-122"/>
              </a:rPr>
              <a:t>1 </a:t>
            </a:r>
            <a:r>
              <a:rPr lang="zh-CN" altLang="en-US" sz="2800" dirty="0" smtClean="0">
                <a:solidFill>
                  <a:schemeClr val="accent2"/>
                </a:solidFill>
                <a:latin typeface="楷体" panose="02010609060101010101" pitchFamily="49" charset="-122"/>
                <a:ea typeface="楷体" panose="02010609060101010101" pitchFamily="49" charset="-122"/>
              </a:rPr>
              <a:t>结论</a:t>
            </a:r>
            <a:endParaRPr lang="en-US" altLang="zh-CN" sz="2800" dirty="0">
              <a:solidFill>
                <a:schemeClr val="accent2"/>
              </a:solidFill>
              <a:latin typeface="楷体" panose="02010609060101010101" pitchFamily="49" charset="-122"/>
              <a:ea typeface="楷体" panose="02010609060101010101" pitchFamily="49" charset="-122"/>
            </a:endParaRPr>
          </a:p>
        </p:txBody>
      </p:sp>
      <p:cxnSp>
        <p:nvCxnSpPr>
          <p:cNvPr id="23" name="直接连接符 22"/>
          <p:cNvCxnSpPr/>
          <p:nvPr/>
        </p:nvCxnSpPr>
        <p:spPr bwMode="auto">
          <a:xfrm>
            <a:off x="6096000" y="2266890"/>
            <a:ext cx="0" cy="435084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6" name="灯片编号占位符 5"/>
          <p:cNvSpPr>
            <a:spLocks noGrp="1"/>
          </p:cNvSpPr>
          <p:nvPr>
            <p:ph type="sldNum" sz="quarter" idx="10"/>
          </p:nvPr>
        </p:nvSpPr>
        <p:spPr/>
        <p:txBody>
          <a:bodyPr/>
          <a:lstStyle/>
          <a:p>
            <a:fld id="{6F42FFB2-4EF5-4478-B682-9BF6E88FFDD2}" type="slidenum">
              <a:rPr lang="zh-CN" altLang="en-US" smtClean="0"/>
              <a:t>28</a:t>
            </a:fld>
            <a:endParaRPr lang="zh-CN" altLang="en-US"/>
          </a:p>
        </p:txBody>
      </p:sp>
    </p:spTree>
    <p:custDataLst>
      <p:tags r:id="rId1"/>
    </p:custDataLst>
    <p:extLst>
      <p:ext uri="{BB962C8B-B14F-4D97-AF65-F5344CB8AC3E}">
        <p14:creationId xmlns:p14="http://schemas.microsoft.com/office/powerpoint/2010/main" val="16232370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13" grpId="0" animBg="1"/>
      <p:bldP spid="15" grpId="0" animBg="1"/>
      <p:bldP spid="16" grpId="0" animBg="1"/>
      <p:bldP spid="17" grpId="0" animBg="1"/>
      <p:bldP spid="18" grpId="0" animBg="1"/>
      <p:bldP spid="20" grpId="0" animBg="1"/>
      <p:bldP spid="21" grpId="0" animBg="1"/>
      <p:bldP spid="22"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1B7966-AF70-471C-AE48-CBFA97FE2292}"/>
              </a:ext>
            </a:extLst>
          </p:cNvPr>
          <p:cNvSpPr txBox="1"/>
          <p:nvPr/>
        </p:nvSpPr>
        <p:spPr>
          <a:xfrm>
            <a:off x="533400" y="259455"/>
            <a:ext cx="5715000" cy="523220"/>
          </a:xfrm>
          <a:prstGeom prst="rect">
            <a:avLst/>
          </a:prstGeom>
          <a:noFill/>
        </p:spPr>
        <p:txBody>
          <a:bodyPr wrap="square" rtlCol="0">
            <a:spAutoFit/>
          </a:bodyPr>
          <a:lstStyle/>
          <a:p>
            <a:r>
              <a:rPr lang="en-US" altLang="zh-CN" sz="2800" dirty="0">
                <a:solidFill>
                  <a:schemeClr val="accent2"/>
                </a:solidFill>
                <a:latin typeface="楷体" panose="02010609060101010101" pitchFamily="49" charset="-122"/>
                <a:ea typeface="楷体" panose="02010609060101010101" pitchFamily="49" charset="-122"/>
              </a:rPr>
              <a:t>5</a:t>
            </a:r>
            <a:r>
              <a:rPr lang="en-US" altLang="zh-CN" sz="2800" dirty="0" smtClean="0">
                <a:solidFill>
                  <a:schemeClr val="accent2"/>
                </a:solidFill>
                <a:latin typeface="楷体" panose="02010609060101010101" pitchFamily="49" charset="-122"/>
                <a:ea typeface="楷体" panose="02010609060101010101" pitchFamily="49" charset="-122"/>
              </a:rPr>
              <a:t>.2 </a:t>
            </a:r>
            <a:r>
              <a:rPr lang="zh-CN" altLang="en-US" sz="2800" dirty="0">
                <a:solidFill>
                  <a:schemeClr val="accent2"/>
                </a:solidFill>
                <a:latin typeface="楷体" panose="02010609060101010101" pitchFamily="49" charset="-122"/>
                <a:ea typeface="楷体" panose="02010609060101010101" pitchFamily="49" charset="-122"/>
              </a:rPr>
              <a:t>展望</a:t>
            </a:r>
            <a:endParaRPr lang="en-US" altLang="zh-CN" sz="2800" dirty="0">
              <a:solidFill>
                <a:schemeClr val="accent2"/>
              </a:solidFill>
              <a:latin typeface="楷体" panose="02010609060101010101" pitchFamily="49" charset="-122"/>
              <a:ea typeface="楷体" panose="02010609060101010101" pitchFamily="49" charset="-122"/>
            </a:endParaRPr>
          </a:p>
        </p:txBody>
      </p:sp>
      <p:grpSp>
        <p:nvGrpSpPr>
          <p:cNvPr id="12" name="组合 11">
            <a:extLst>
              <a:ext uri="{FF2B5EF4-FFF2-40B4-BE49-F238E27FC236}">
                <a16:creationId xmlns:a16="http://schemas.microsoft.com/office/drawing/2014/main" id="{72305745-86FB-4A3E-8AFA-19D4D1C91932}"/>
              </a:ext>
            </a:extLst>
          </p:cNvPr>
          <p:cNvGrpSpPr/>
          <p:nvPr/>
        </p:nvGrpSpPr>
        <p:grpSpPr>
          <a:xfrm>
            <a:off x="990600" y="3809998"/>
            <a:ext cx="10134598" cy="2077303"/>
            <a:chOff x="782821" y="3596733"/>
            <a:chExt cx="9206473" cy="2769735"/>
          </a:xfrm>
        </p:grpSpPr>
        <p:sp>
          <p:nvSpPr>
            <p:cNvPr id="13" name="矩形 3">
              <a:extLst>
                <a:ext uri="{FF2B5EF4-FFF2-40B4-BE49-F238E27FC236}">
                  <a16:creationId xmlns:a16="http://schemas.microsoft.com/office/drawing/2014/main" id="{A143F496-81D3-483F-A3CA-53391BF65F1C}"/>
                </a:ext>
              </a:extLst>
            </p:cNvPr>
            <p:cNvSpPr/>
            <p:nvPr/>
          </p:nvSpPr>
          <p:spPr>
            <a:xfrm>
              <a:off x="2474753" y="4174208"/>
              <a:ext cx="7514541" cy="2165721"/>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ysClr val="window" lastClr="FFFFFF">
                <a:lumMod val="75000"/>
              </a:sysClr>
            </a:solidFill>
            <a:ln w="25400" cap="flat" cmpd="sng" algn="ctr">
              <a:noFill/>
              <a:prstDash val="solid"/>
            </a:ln>
            <a:effectLst/>
          </p:spPr>
          <p:txBody>
            <a:bodyPr lIns="1620000" tIns="46800" rIns="72000" bIns="46800" anchor="ctr"/>
            <a:lstStyle/>
            <a:p>
              <a:pPr defTabSz="342900" fontAlgn="auto">
                <a:lnSpc>
                  <a:spcPct val="140000"/>
                </a:lnSpc>
                <a:spcBef>
                  <a:spcPts val="0"/>
                </a:spcBef>
                <a:spcAft>
                  <a:spcPts val="0"/>
                </a:spcAft>
                <a:defRPr/>
              </a:pPr>
              <a:endParaRPr kumimoji="0" lang="zh-CN" altLang="en-US" sz="1200" b="0" kern="0" dirty="0">
                <a:solidFill>
                  <a:srgbClr val="071F65">
                    <a:lumMod val="75000"/>
                  </a:srgbClr>
                </a:solidFill>
                <a:latin typeface="楷体" panose="02010609060101010101" pitchFamily="49" charset="-122"/>
                <a:ea typeface="楷体" panose="02010609060101010101" pitchFamily="49" charset="-122"/>
              </a:endParaRPr>
            </a:p>
          </p:txBody>
        </p:sp>
        <p:sp>
          <p:nvSpPr>
            <p:cNvPr id="14" name="直角三角形 2">
              <a:extLst>
                <a:ext uri="{FF2B5EF4-FFF2-40B4-BE49-F238E27FC236}">
                  <a16:creationId xmlns:a16="http://schemas.microsoft.com/office/drawing/2014/main" id="{E0B0E89F-5DD8-4E69-A89D-84C89FDF4FDA}"/>
                </a:ext>
              </a:extLst>
            </p:cNvPr>
            <p:cNvSpPr/>
            <p:nvPr/>
          </p:nvSpPr>
          <p:spPr>
            <a:xfrm rot="17117050" flipH="1">
              <a:off x="2486725" y="4791148"/>
              <a:ext cx="1408213" cy="1330520"/>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ysClr val="windowText" lastClr="000000">
                <a:lumMod val="50000"/>
                <a:lumOff val="50000"/>
              </a:sysClr>
            </a:solidFill>
            <a:ln w="25400" cap="flat" cmpd="sng" algn="ctr">
              <a:noFill/>
              <a:prstDash val="solid"/>
            </a:ln>
            <a:effectLst/>
          </p:spPr>
          <p:txBody>
            <a:bodyPr anchor="ctr"/>
            <a:lstStyle/>
            <a:p>
              <a:pPr defTabSz="342900" fontAlgn="auto">
                <a:spcBef>
                  <a:spcPts val="0"/>
                </a:spcBef>
                <a:spcAft>
                  <a:spcPts val="0"/>
                </a:spcAft>
                <a:defRPr/>
              </a:pPr>
              <a:endParaRPr kumimoji="0" lang="zh-CN" altLang="en-US" sz="1000" b="0" kern="0">
                <a:solidFill>
                  <a:sysClr val="window" lastClr="FFFFFF"/>
                </a:solidFill>
                <a:latin typeface="楷体" panose="02010609060101010101" pitchFamily="49" charset="-122"/>
                <a:ea typeface="楷体" panose="02010609060101010101" pitchFamily="49" charset="-122"/>
              </a:endParaRPr>
            </a:p>
          </p:txBody>
        </p:sp>
        <p:sp>
          <p:nvSpPr>
            <p:cNvPr id="15" name="任意多边形 20">
              <a:extLst>
                <a:ext uri="{FF2B5EF4-FFF2-40B4-BE49-F238E27FC236}">
                  <a16:creationId xmlns:a16="http://schemas.microsoft.com/office/drawing/2014/main" id="{343A49E4-EF97-495C-BF9E-E9A2E0B52CED}"/>
                </a:ext>
              </a:extLst>
            </p:cNvPr>
            <p:cNvSpPr/>
            <p:nvPr/>
          </p:nvSpPr>
          <p:spPr>
            <a:xfrm>
              <a:off x="782821" y="3596733"/>
              <a:ext cx="3238535" cy="1370012"/>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071F65"/>
            </a:solidFill>
            <a:ln w="25400" cap="flat" cmpd="sng" algn="ctr">
              <a:noFill/>
              <a:prstDash val="solid"/>
            </a:ln>
            <a:effectLst/>
          </p:spPr>
          <p:txBody>
            <a:bodyPr lIns="0" tIns="0" rIns="0" bIns="0" anchor="ctr"/>
            <a:lstStyle/>
            <a:p>
              <a:pPr defTabSz="342900" fontAlgn="auto">
                <a:spcBef>
                  <a:spcPts val="0"/>
                </a:spcBef>
                <a:spcAft>
                  <a:spcPts val="0"/>
                </a:spcAft>
                <a:defRPr/>
              </a:pPr>
              <a:endParaRPr kumimoji="0" lang="zh-CN" altLang="en-US" sz="1500" b="0" kern="0" dirty="0">
                <a:solidFill>
                  <a:srgbClr val="FFFFFF"/>
                </a:solidFill>
                <a:latin typeface="楷体" panose="02010609060101010101" pitchFamily="49" charset="-122"/>
                <a:ea typeface="楷体" panose="02010609060101010101" pitchFamily="49" charset="-122"/>
              </a:endParaRPr>
            </a:p>
          </p:txBody>
        </p:sp>
        <p:sp>
          <p:nvSpPr>
            <p:cNvPr id="16" name="TextBox 8">
              <a:extLst>
                <a:ext uri="{FF2B5EF4-FFF2-40B4-BE49-F238E27FC236}">
                  <a16:creationId xmlns:a16="http://schemas.microsoft.com/office/drawing/2014/main" id="{F028903E-B8DC-4E0C-A03D-95F3E93BABCE}"/>
                </a:ext>
              </a:extLst>
            </p:cNvPr>
            <p:cNvSpPr txBox="1"/>
            <p:nvPr/>
          </p:nvSpPr>
          <p:spPr>
            <a:xfrm>
              <a:off x="1472671" y="4065055"/>
              <a:ext cx="2018935" cy="533479"/>
            </a:xfrm>
            <a:prstGeom prst="rect">
              <a:avLst/>
            </a:prstGeom>
            <a:noFill/>
          </p:spPr>
          <p:txBody>
            <a:bodyPr wrap="square" rtlCol="0">
              <a:spAutoFit/>
            </a:bodyPr>
            <a:lstStyle>
              <a:defPPr>
                <a:defRPr lang="zh-CN"/>
              </a:defPPr>
              <a:lvl1pPr algn="ctr">
                <a:defRPr b="1">
                  <a:solidFill>
                    <a:schemeClr val="tx2"/>
                  </a:solidFill>
                  <a:latin typeface="微软雅黑"/>
                  <a:ea typeface="微软雅黑"/>
                  <a:cs typeface="微软雅黑"/>
                </a:defRPr>
              </a:lvl1pPr>
            </a:lstStyle>
            <a:p>
              <a:pPr defTabSz="342900" fontAlgn="auto">
                <a:spcBef>
                  <a:spcPts val="0"/>
                </a:spcBef>
                <a:spcAft>
                  <a:spcPts val="0"/>
                </a:spcAft>
              </a:pPr>
              <a:r>
                <a:rPr kumimoji="0" lang="zh-CN" altLang="en-US" b="0" kern="0" dirty="0" smtClean="0">
                  <a:solidFill>
                    <a:prstClr val="white"/>
                  </a:solidFill>
                  <a:latin typeface="楷体" panose="02010609060101010101" pitchFamily="49" charset="-122"/>
                  <a:ea typeface="楷体" panose="02010609060101010101" pitchFamily="49" charset="-122"/>
                </a:rPr>
                <a:t>路径优化方法改进</a:t>
              </a:r>
              <a:endParaRPr kumimoji="0" lang="zh-CN" altLang="en-US" b="0" kern="0" dirty="0">
                <a:solidFill>
                  <a:prstClr val="white"/>
                </a:solidFill>
                <a:latin typeface="楷体" panose="02010609060101010101" pitchFamily="49" charset="-122"/>
                <a:ea typeface="楷体" panose="02010609060101010101" pitchFamily="49" charset="-122"/>
              </a:endParaRPr>
            </a:p>
          </p:txBody>
        </p:sp>
        <p:sp>
          <p:nvSpPr>
            <p:cNvPr id="17" name="Text Box 13">
              <a:extLst>
                <a:ext uri="{FF2B5EF4-FFF2-40B4-BE49-F238E27FC236}">
                  <a16:creationId xmlns:a16="http://schemas.microsoft.com/office/drawing/2014/main" id="{99541FE0-A5DD-4474-9A1B-D770E180D8E4}"/>
                </a:ext>
              </a:extLst>
            </p:cNvPr>
            <p:cNvSpPr txBox="1">
              <a:spLocks noChangeArrowheads="1"/>
            </p:cNvSpPr>
            <p:nvPr/>
          </p:nvSpPr>
          <p:spPr bwMode="gray">
            <a:xfrm>
              <a:off x="3959019" y="4191515"/>
              <a:ext cx="5830838" cy="2174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defTabSz="342900" fontAlgn="auto">
                <a:lnSpc>
                  <a:spcPct val="125000"/>
                </a:lnSpc>
                <a:spcBef>
                  <a:spcPts val="0"/>
                </a:spcBef>
                <a:spcAft>
                  <a:spcPts val="0"/>
                </a:spcAft>
                <a:defRPr/>
              </a:pPr>
              <a:r>
                <a:rPr kumimoji="0" lang="zh-CN" altLang="en-US" b="0" kern="0" dirty="0">
                  <a:solidFill>
                    <a:prstClr val="black">
                      <a:lumMod val="85000"/>
                      <a:lumOff val="15000"/>
                    </a:prstClr>
                  </a:solidFill>
                  <a:latin typeface="楷体" panose="02010609060101010101" pitchFamily="49" charset="-122"/>
                  <a:ea typeface="楷体" panose="02010609060101010101" pitchFamily="49" charset="-122"/>
                </a:rPr>
                <a:t>本文基于</a:t>
              </a:r>
              <a:r>
                <a:rPr kumimoji="0" lang="en-US" altLang="zh-CN" b="0" kern="0" dirty="0" err="1">
                  <a:solidFill>
                    <a:prstClr val="black">
                      <a:lumMod val="85000"/>
                      <a:lumOff val="15000"/>
                    </a:prstClr>
                  </a:solidFill>
                  <a:latin typeface="+mn-lt"/>
                  <a:ea typeface="楷体" panose="02010609060101010101" pitchFamily="49" charset="-122"/>
                </a:rPr>
                <a:t>Dijkstra</a:t>
              </a:r>
              <a:r>
                <a:rPr kumimoji="0" lang="zh-CN" altLang="en-US" b="0" kern="0" dirty="0">
                  <a:solidFill>
                    <a:prstClr val="black">
                      <a:lumMod val="85000"/>
                      <a:lumOff val="15000"/>
                    </a:prstClr>
                  </a:solidFill>
                  <a:latin typeface="楷体" panose="02010609060101010101" pitchFamily="49" charset="-122"/>
                  <a:ea typeface="楷体" panose="02010609060101010101" pitchFamily="49" charset="-122"/>
                </a:rPr>
                <a:t>算法设计的一种离散化时间轴的分层分段求解算法，虽然可以求得较优解，但在求解的稳定性、智能性以及工程适用性等方面还有较大的提升空间，因此在算法上还需加以改进</a:t>
              </a:r>
              <a:r>
                <a:rPr kumimoji="0" lang="zh-CN" altLang="en-US" sz="1800" b="0" kern="0" dirty="0">
                  <a:solidFill>
                    <a:prstClr val="black">
                      <a:lumMod val="85000"/>
                      <a:lumOff val="15000"/>
                    </a:prstClr>
                  </a:solidFill>
                  <a:latin typeface="楷体" panose="02010609060101010101" pitchFamily="49" charset="-122"/>
                  <a:ea typeface="楷体" panose="02010609060101010101" pitchFamily="49" charset="-122"/>
                </a:rPr>
                <a:t>。</a:t>
              </a:r>
              <a:endParaRPr kumimoji="0" lang="zh-CN" altLang="en-US" sz="1800" b="0" kern="0" dirty="0">
                <a:solidFill>
                  <a:prstClr val="black">
                    <a:lumMod val="85000"/>
                    <a:lumOff val="15000"/>
                  </a:prstClr>
                </a:solidFill>
                <a:latin typeface="楷体" panose="02010609060101010101" pitchFamily="49" charset="-122"/>
                <a:ea typeface="楷体" panose="02010609060101010101" pitchFamily="49" charset="-122"/>
                <a:cs typeface="微软雅黑"/>
              </a:endParaRPr>
            </a:p>
          </p:txBody>
        </p:sp>
      </p:grpSp>
      <p:grpSp>
        <p:nvGrpSpPr>
          <p:cNvPr id="24" name="组合 23">
            <a:extLst>
              <a:ext uri="{FF2B5EF4-FFF2-40B4-BE49-F238E27FC236}">
                <a16:creationId xmlns:a16="http://schemas.microsoft.com/office/drawing/2014/main" id="{4B9076F9-7545-49BF-BC5C-8CB9D6807E6F}"/>
              </a:ext>
            </a:extLst>
          </p:cNvPr>
          <p:cNvGrpSpPr/>
          <p:nvPr/>
        </p:nvGrpSpPr>
        <p:grpSpPr>
          <a:xfrm>
            <a:off x="990600" y="1611520"/>
            <a:ext cx="10134600" cy="2152823"/>
            <a:chOff x="3372265" y="1361583"/>
            <a:chExt cx="8356082" cy="2870432"/>
          </a:xfrm>
        </p:grpSpPr>
        <p:sp>
          <p:nvSpPr>
            <p:cNvPr id="25" name="矩形 3">
              <a:extLst>
                <a:ext uri="{FF2B5EF4-FFF2-40B4-BE49-F238E27FC236}">
                  <a16:creationId xmlns:a16="http://schemas.microsoft.com/office/drawing/2014/main" id="{958CC8D7-0D97-457F-BE02-DE0CF3E0E991}"/>
                </a:ext>
              </a:extLst>
            </p:cNvPr>
            <p:cNvSpPr/>
            <p:nvPr/>
          </p:nvSpPr>
          <p:spPr>
            <a:xfrm>
              <a:off x="5026259" y="1651290"/>
              <a:ext cx="6702088" cy="2534247"/>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solidFill>
              <a:sysClr val="window" lastClr="FFFFFF">
                <a:lumMod val="75000"/>
              </a:sysClr>
            </a:solidFill>
            <a:ln w="25400" cap="flat" cmpd="sng" algn="ctr">
              <a:noFill/>
              <a:prstDash val="solid"/>
            </a:ln>
            <a:effectLst/>
          </p:spPr>
          <p:txBody>
            <a:bodyPr lIns="1620000" tIns="46800" rIns="72000" bIns="46800" anchor="ctr"/>
            <a:lstStyle/>
            <a:p>
              <a:pPr defTabSz="342900" fontAlgn="auto">
                <a:lnSpc>
                  <a:spcPct val="140000"/>
                </a:lnSpc>
                <a:spcBef>
                  <a:spcPts val="0"/>
                </a:spcBef>
                <a:spcAft>
                  <a:spcPts val="0"/>
                </a:spcAft>
                <a:defRPr/>
              </a:pPr>
              <a:endParaRPr kumimoji="0" lang="zh-CN" altLang="en-US" sz="1200" b="0" kern="0" dirty="0">
                <a:solidFill>
                  <a:srgbClr val="071F65">
                    <a:lumMod val="75000"/>
                  </a:srgbClr>
                </a:solidFill>
                <a:latin typeface="楷体" panose="02010609060101010101" pitchFamily="49" charset="-122"/>
                <a:ea typeface="楷体" panose="02010609060101010101" pitchFamily="49" charset="-122"/>
              </a:endParaRPr>
            </a:p>
          </p:txBody>
        </p:sp>
        <p:sp>
          <p:nvSpPr>
            <p:cNvPr id="26" name="直角三角形 2">
              <a:extLst>
                <a:ext uri="{FF2B5EF4-FFF2-40B4-BE49-F238E27FC236}">
                  <a16:creationId xmlns:a16="http://schemas.microsoft.com/office/drawing/2014/main" id="{C3207ACB-DB51-4E0A-9000-3FF358DFB590}"/>
                </a:ext>
              </a:extLst>
            </p:cNvPr>
            <p:cNvSpPr/>
            <p:nvPr/>
          </p:nvSpPr>
          <p:spPr>
            <a:xfrm rot="17117050" flipH="1">
              <a:off x="5042291" y="2515071"/>
              <a:ext cx="1386578" cy="1312027"/>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solidFill>
              <a:sysClr val="windowText" lastClr="000000">
                <a:lumMod val="50000"/>
                <a:lumOff val="50000"/>
              </a:sysClr>
            </a:solidFill>
            <a:ln w="25400" cap="flat" cmpd="sng" algn="ctr">
              <a:noFill/>
              <a:prstDash val="solid"/>
            </a:ln>
            <a:effectLst/>
          </p:spPr>
          <p:txBody>
            <a:bodyPr anchor="ctr"/>
            <a:lstStyle/>
            <a:p>
              <a:pPr defTabSz="342900" fontAlgn="auto">
                <a:spcBef>
                  <a:spcPts val="0"/>
                </a:spcBef>
                <a:spcAft>
                  <a:spcPts val="0"/>
                </a:spcAft>
                <a:defRPr/>
              </a:pPr>
              <a:endParaRPr kumimoji="0" lang="zh-CN" altLang="en-US" sz="1000" b="0" kern="0">
                <a:solidFill>
                  <a:sysClr val="window" lastClr="FFFFFF"/>
                </a:solidFill>
                <a:latin typeface="楷体" panose="02010609060101010101" pitchFamily="49" charset="-122"/>
                <a:ea typeface="楷体" panose="02010609060101010101" pitchFamily="49" charset="-122"/>
              </a:endParaRPr>
            </a:p>
          </p:txBody>
        </p:sp>
        <p:sp>
          <p:nvSpPr>
            <p:cNvPr id="27" name="任意多边形 13">
              <a:extLst>
                <a:ext uri="{FF2B5EF4-FFF2-40B4-BE49-F238E27FC236}">
                  <a16:creationId xmlns:a16="http://schemas.microsoft.com/office/drawing/2014/main" id="{19C46669-ACAB-4E59-8B31-E297A4799CAF}"/>
                </a:ext>
              </a:extLst>
            </p:cNvPr>
            <p:cNvSpPr/>
            <p:nvPr/>
          </p:nvSpPr>
          <p:spPr>
            <a:xfrm>
              <a:off x="3372265" y="1361583"/>
              <a:ext cx="3154785" cy="1370014"/>
            </a:xfrm>
            <a:custGeom>
              <a:avLst/>
              <a:gdLst>
                <a:gd name="connsiteX0" fmla="*/ 271763 w 2315387"/>
                <a:gd name="connsiteY0" fmla="*/ 0 h 1620180"/>
                <a:gd name="connsiteX1" fmla="*/ 1824103 w 2315387"/>
                <a:gd name="connsiteY1" fmla="*/ 232317 h 1620180"/>
                <a:gd name="connsiteX2" fmla="*/ 2315387 w 2315387"/>
                <a:gd name="connsiteY2" fmla="*/ 1620180 h 1620180"/>
                <a:gd name="connsiteX3" fmla="*/ 0 w 2315387"/>
                <a:gd name="connsiteY3" fmla="*/ 1528412 h 1620180"/>
              </a:gdLst>
              <a:ahLst/>
              <a:cxnLst>
                <a:cxn ang="0">
                  <a:pos x="connsiteX0" y="connsiteY0"/>
                </a:cxn>
                <a:cxn ang="0">
                  <a:pos x="connsiteX1" y="connsiteY1"/>
                </a:cxn>
                <a:cxn ang="0">
                  <a:pos x="connsiteX2" y="connsiteY2"/>
                </a:cxn>
                <a:cxn ang="0">
                  <a:pos x="connsiteX3" y="connsiteY3"/>
                </a:cxn>
              </a:cxnLst>
              <a:rect l="l" t="t" r="r" b="b"/>
              <a:pathLst>
                <a:path w="2315387" h="1620180">
                  <a:moveTo>
                    <a:pt x="271763" y="0"/>
                  </a:moveTo>
                  <a:lnTo>
                    <a:pt x="1824103" y="232317"/>
                  </a:lnTo>
                  <a:lnTo>
                    <a:pt x="2315387" y="1620180"/>
                  </a:lnTo>
                  <a:lnTo>
                    <a:pt x="0" y="1528412"/>
                  </a:lnTo>
                  <a:close/>
                </a:path>
              </a:pathLst>
            </a:custGeom>
            <a:solidFill>
              <a:srgbClr val="071F65"/>
            </a:solidFill>
            <a:ln w="25400" cap="flat" cmpd="sng" algn="ctr">
              <a:noFill/>
              <a:prstDash val="solid"/>
            </a:ln>
            <a:effectLst/>
          </p:spPr>
          <p:txBody>
            <a:bodyPr lIns="0" tIns="0" rIns="0" bIns="0" anchor="ctr"/>
            <a:lstStyle/>
            <a:p>
              <a:pPr defTabSz="342900" fontAlgn="auto">
                <a:spcBef>
                  <a:spcPts val="0"/>
                </a:spcBef>
                <a:spcAft>
                  <a:spcPts val="0"/>
                </a:spcAft>
                <a:defRPr/>
              </a:pPr>
              <a:endParaRPr kumimoji="0" lang="zh-CN" altLang="en-US" sz="1500" b="0" kern="0" dirty="0">
                <a:solidFill>
                  <a:srgbClr val="FFFFFF"/>
                </a:solidFill>
                <a:latin typeface="楷体" panose="02010609060101010101" pitchFamily="49" charset="-122"/>
                <a:ea typeface="楷体" panose="02010609060101010101" pitchFamily="49" charset="-122"/>
              </a:endParaRPr>
            </a:p>
          </p:txBody>
        </p:sp>
        <p:sp>
          <p:nvSpPr>
            <p:cNvPr id="28" name="TextBox 7">
              <a:extLst>
                <a:ext uri="{FF2B5EF4-FFF2-40B4-BE49-F238E27FC236}">
                  <a16:creationId xmlns:a16="http://schemas.microsoft.com/office/drawing/2014/main" id="{37B1BFF0-C275-4268-8DD3-7317AAE99EA7}"/>
                </a:ext>
              </a:extLst>
            </p:cNvPr>
            <p:cNvSpPr txBox="1"/>
            <p:nvPr/>
          </p:nvSpPr>
          <p:spPr>
            <a:xfrm>
              <a:off x="4099852" y="1752890"/>
              <a:ext cx="2138903" cy="533480"/>
            </a:xfrm>
            <a:prstGeom prst="rect">
              <a:avLst/>
            </a:prstGeom>
            <a:noFill/>
          </p:spPr>
          <p:txBody>
            <a:bodyPr wrap="square" rtlCol="0">
              <a:spAutoFit/>
            </a:bodyPr>
            <a:lstStyle/>
            <a:p>
              <a:pPr defTabSz="342900" fontAlgn="auto">
                <a:spcBef>
                  <a:spcPts val="0"/>
                </a:spcBef>
                <a:spcAft>
                  <a:spcPts val="0"/>
                </a:spcAft>
                <a:defRPr/>
              </a:pPr>
              <a:r>
                <a:rPr kumimoji="0" lang="zh-CN" altLang="en-US" b="0" kern="0" dirty="0" smtClean="0">
                  <a:solidFill>
                    <a:prstClr val="white"/>
                  </a:solidFill>
                  <a:latin typeface="楷体" panose="02010609060101010101" pitchFamily="49" charset="-122"/>
                  <a:ea typeface="楷体" panose="02010609060101010101" pitchFamily="49" charset="-122"/>
                  <a:cs typeface="微软雅黑"/>
                </a:rPr>
                <a:t>丰富决策指标</a:t>
              </a:r>
              <a:endParaRPr kumimoji="0" lang="zh-CN" altLang="en-US" b="0" kern="0" dirty="0">
                <a:solidFill>
                  <a:prstClr val="white"/>
                </a:solidFill>
                <a:latin typeface="楷体" panose="02010609060101010101" pitchFamily="49" charset="-122"/>
                <a:ea typeface="楷体" panose="02010609060101010101" pitchFamily="49" charset="-122"/>
                <a:cs typeface="微软雅黑"/>
              </a:endParaRPr>
            </a:p>
          </p:txBody>
        </p:sp>
        <p:sp>
          <p:nvSpPr>
            <p:cNvPr id="29" name="Text Box 13">
              <a:extLst>
                <a:ext uri="{FF2B5EF4-FFF2-40B4-BE49-F238E27FC236}">
                  <a16:creationId xmlns:a16="http://schemas.microsoft.com/office/drawing/2014/main" id="{4EE1E02C-7EEA-4300-B894-59FF7BEEB8BA}"/>
                </a:ext>
              </a:extLst>
            </p:cNvPr>
            <p:cNvSpPr txBox="1">
              <a:spLocks noChangeArrowheads="1"/>
            </p:cNvSpPr>
            <p:nvPr/>
          </p:nvSpPr>
          <p:spPr bwMode="gray">
            <a:xfrm>
              <a:off x="6398154" y="1614630"/>
              <a:ext cx="5148172" cy="2617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0" indent="0" algn="just" defTabSz="342900" fontAlgn="auto">
                <a:lnSpc>
                  <a:spcPct val="125000"/>
                </a:lnSpc>
                <a:spcBef>
                  <a:spcPts val="0"/>
                </a:spcBef>
                <a:spcAft>
                  <a:spcPts val="0"/>
                </a:spcAft>
                <a:defRPr/>
              </a:pPr>
              <a:r>
                <a:rPr kumimoji="0" lang="zh-CN" altLang="en-US" b="0" kern="0" dirty="0">
                  <a:solidFill>
                    <a:prstClr val="black">
                      <a:lumMod val="85000"/>
                      <a:lumOff val="15000"/>
                    </a:prstClr>
                  </a:solidFill>
                  <a:latin typeface="楷体" panose="02010609060101010101" pitchFamily="49" charset="-122"/>
                  <a:ea typeface="楷体" panose="02010609060101010101" pitchFamily="49" charset="-122"/>
                </a:rPr>
                <a:t>对重大件设备的运输考虑了运输网络中交通设施对尺寸、重量的限制条件，而实际工程中往往还需要考虑公路转弯半径、路面坡度以及运输工具的装卸和运载技术等条件。因此，在外来物资决策指标选取和决策模型建立方面还需要进一步分析</a:t>
              </a:r>
              <a:r>
                <a:rPr kumimoji="0" lang="zh-CN" altLang="en-US" b="0" kern="0" dirty="0" smtClean="0">
                  <a:solidFill>
                    <a:prstClr val="black">
                      <a:lumMod val="85000"/>
                      <a:lumOff val="15000"/>
                    </a:prstClr>
                  </a:solidFill>
                  <a:latin typeface="楷体" panose="02010609060101010101" pitchFamily="49" charset="-122"/>
                  <a:ea typeface="楷体" panose="02010609060101010101" pitchFamily="49" charset="-122"/>
                </a:rPr>
                <a:t>研究。</a:t>
              </a:r>
              <a:endParaRPr kumimoji="0" lang="zh-CN" altLang="zh-CN" b="0" kern="0" dirty="0">
                <a:solidFill>
                  <a:prstClr val="black">
                    <a:lumMod val="85000"/>
                    <a:lumOff val="15000"/>
                  </a:prstClr>
                </a:solidFill>
                <a:latin typeface="楷体" panose="02010609060101010101" pitchFamily="49" charset="-122"/>
                <a:ea typeface="楷体" panose="02010609060101010101" pitchFamily="49" charset="-122"/>
              </a:endParaRPr>
            </a:p>
          </p:txBody>
        </p:sp>
      </p:grpSp>
      <p:sp>
        <p:nvSpPr>
          <p:cNvPr id="30" name="文本框 29">
            <a:extLst>
              <a:ext uri="{FF2B5EF4-FFF2-40B4-BE49-F238E27FC236}">
                <a16:creationId xmlns:a16="http://schemas.microsoft.com/office/drawing/2014/main" id="{EB32DE43-9658-491B-A518-9B6EFDC40879}"/>
              </a:ext>
            </a:extLst>
          </p:cNvPr>
          <p:cNvSpPr txBox="1"/>
          <p:nvPr/>
        </p:nvSpPr>
        <p:spPr>
          <a:xfrm>
            <a:off x="1448090" y="1775942"/>
            <a:ext cx="345287" cy="561692"/>
          </a:xfrm>
          <a:prstGeom prst="rect">
            <a:avLst/>
          </a:prstGeom>
          <a:noFill/>
        </p:spPr>
        <p:txBody>
          <a:bodyPr wrap="none" lIns="68580" tIns="34290" rIns="68580" bIns="34290" rtlCol="0">
            <a:spAutoFit/>
          </a:bodyPr>
          <a:lstStyle/>
          <a:p>
            <a:pPr defTabSz="342900" fontAlgn="auto">
              <a:spcBef>
                <a:spcPts val="0"/>
              </a:spcBef>
              <a:spcAft>
                <a:spcPts val="0"/>
              </a:spcAft>
            </a:pPr>
            <a:r>
              <a:rPr kumimoji="0" lang="en-US" altLang="zh-CN" sz="3200" dirty="0">
                <a:solidFill>
                  <a:schemeClr val="bg1"/>
                </a:solidFill>
                <a:latin typeface="楷体" panose="02010609060101010101" pitchFamily="49" charset="-122"/>
                <a:ea typeface="楷体" panose="02010609060101010101" pitchFamily="49" charset="-122"/>
              </a:rPr>
              <a:t>1</a:t>
            </a:r>
            <a:endParaRPr kumimoji="0" lang="zh-CN" altLang="en-US" sz="3200" dirty="0">
              <a:solidFill>
                <a:schemeClr val="bg1"/>
              </a:solidFill>
              <a:latin typeface="楷体" panose="02010609060101010101" pitchFamily="49" charset="-122"/>
              <a:ea typeface="楷体" panose="02010609060101010101" pitchFamily="49" charset="-122"/>
            </a:endParaRPr>
          </a:p>
        </p:txBody>
      </p:sp>
      <p:sp>
        <p:nvSpPr>
          <p:cNvPr id="31" name="文本框 30">
            <a:extLst>
              <a:ext uri="{FF2B5EF4-FFF2-40B4-BE49-F238E27FC236}">
                <a16:creationId xmlns:a16="http://schemas.microsoft.com/office/drawing/2014/main" id="{9048E0C4-669C-4B9A-9DD8-1ADEDBCD0DEA}"/>
              </a:ext>
            </a:extLst>
          </p:cNvPr>
          <p:cNvSpPr txBox="1"/>
          <p:nvPr/>
        </p:nvSpPr>
        <p:spPr>
          <a:xfrm>
            <a:off x="1375238" y="4080450"/>
            <a:ext cx="345287" cy="561692"/>
          </a:xfrm>
          <a:prstGeom prst="rect">
            <a:avLst/>
          </a:prstGeom>
          <a:noFill/>
        </p:spPr>
        <p:txBody>
          <a:bodyPr wrap="none" lIns="68580" tIns="34290" rIns="68580" bIns="34290" rtlCol="0">
            <a:spAutoFit/>
          </a:bodyPr>
          <a:lstStyle/>
          <a:p>
            <a:pPr defTabSz="342900" fontAlgn="auto">
              <a:spcBef>
                <a:spcPts val="0"/>
              </a:spcBef>
              <a:spcAft>
                <a:spcPts val="0"/>
              </a:spcAft>
            </a:pPr>
            <a:r>
              <a:rPr kumimoji="0" lang="en-US" altLang="zh-CN" sz="3200" dirty="0">
                <a:solidFill>
                  <a:schemeClr val="bg1"/>
                </a:solidFill>
                <a:latin typeface="楷体" panose="02010609060101010101" pitchFamily="49" charset="-122"/>
                <a:ea typeface="楷体" panose="02010609060101010101" pitchFamily="49" charset="-122"/>
              </a:rPr>
              <a:t>2</a:t>
            </a:r>
            <a:endParaRPr kumimoji="0" lang="zh-CN" altLang="en-US" sz="3200" dirty="0">
              <a:solidFill>
                <a:schemeClr val="bg1"/>
              </a:solidFill>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0"/>
          </p:nvPr>
        </p:nvSpPr>
        <p:spPr/>
        <p:txBody>
          <a:bodyPr/>
          <a:lstStyle/>
          <a:p>
            <a:fld id="{6F42FFB2-4EF5-4478-B682-9BF6E88FFDD2}" type="slidenum">
              <a:rPr lang="zh-CN" altLang="en-US" smtClean="0"/>
              <a:t>29</a:t>
            </a:fld>
            <a:endParaRPr lang="zh-CN" altLang="en-US"/>
          </a:p>
        </p:txBody>
      </p:sp>
    </p:spTree>
    <p:custDataLst>
      <p:tags r:id="rId1"/>
    </p:custData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414880" y="1838400"/>
            <a:ext cx="2831447" cy="2232000"/>
          </a:xfrm>
          <a:prstGeom prst="rect">
            <a:avLst/>
          </a:prstGeom>
          <a:effectLst>
            <a:softEdge rad="63500"/>
          </a:effectLst>
        </p:spPr>
      </p:pic>
      <p:pic>
        <p:nvPicPr>
          <p:cNvPr id="7" name="图片 6"/>
          <p:cNvPicPr>
            <a:picLocks noChangeAspect="1"/>
          </p:cNvPicPr>
          <p:nvPr/>
        </p:nvPicPr>
        <p:blipFill>
          <a:blip r:embed="rId5"/>
          <a:stretch>
            <a:fillRect/>
          </a:stretch>
        </p:blipFill>
        <p:spPr>
          <a:xfrm>
            <a:off x="3496260" y="1600200"/>
            <a:ext cx="4572000" cy="2743200"/>
          </a:xfrm>
          <a:prstGeom prst="rect">
            <a:avLst/>
          </a:prstGeom>
          <a:effectLst>
            <a:softEdge rad="63500"/>
          </a:effectLst>
        </p:spPr>
      </p:pic>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838200" y="238780"/>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a:solidFill>
                  <a:schemeClr val="accent2"/>
                </a:solidFill>
                <a:latin typeface="楷体" panose="02010609060101010101" pitchFamily="49" charset="-122"/>
                <a:ea typeface="楷体" panose="02010609060101010101" pitchFamily="49" charset="-122"/>
              </a:rPr>
              <a:t>1.1 </a:t>
            </a:r>
            <a:r>
              <a:rPr lang="zh-CN" altLang="en-US" sz="2800" dirty="0">
                <a:solidFill>
                  <a:schemeClr val="accent2"/>
                </a:solidFill>
                <a:latin typeface="楷体" panose="02010609060101010101" pitchFamily="49" charset="-122"/>
                <a:ea typeface="楷体" panose="02010609060101010101" pitchFamily="49" charset="-122"/>
              </a:rPr>
              <a:t>研究背景及意义</a:t>
            </a:r>
          </a:p>
        </p:txBody>
      </p:sp>
      <p:sp>
        <p:nvSpPr>
          <p:cNvPr id="38" name="文本框 37">
            <a:extLst>
              <a:ext uri="{FF2B5EF4-FFF2-40B4-BE49-F238E27FC236}">
                <a16:creationId xmlns:a16="http://schemas.microsoft.com/office/drawing/2014/main" id="{3479F86D-8B5B-4130-97CF-13CD84DEDE22}"/>
              </a:ext>
            </a:extLst>
          </p:cNvPr>
          <p:cNvSpPr txBox="1"/>
          <p:nvPr/>
        </p:nvSpPr>
        <p:spPr>
          <a:xfrm>
            <a:off x="970235" y="2864750"/>
            <a:ext cx="2043764" cy="671292"/>
          </a:xfrm>
          <a:prstGeom prst="rect">
            <a:avLst/>
          </a:prstGeom>
          <a:noFill/>
        </p:spPr>
        <p:txBody>
          <a:bodyPr wrap="square" lIns="180000" tIns="180000" rIns="180000" bIns="180000">
            <a:spAutoFit/>
          </a:bodyPr>
          <a:lstStyle/>
          <a:p>
            <a:pPr algn="just" fontAlgn="auto">
              <a:spcBef>
                <a:spcPts val="0"/>
              </a:spcBef>
              <a:spcAft>
                <a:spcPts val="0"/>
              </a:spcAft>
              <a:defRPr/>
            </a:pPr>
            <a:r>
              <a:rPr lang="zh-CN" altLang="en-US" b="0" dirty="0">
                <a:solidFill>
                  <a:schemeClr val="bg1"/>
                </a:solidFill>
                <a:latin typeface="楷体" panose="02010609060101010101" pitchFamily="49" charset="-122"/>
                <a:ea typeface="楷体" panose="02010609060101010101" pitchFamily="49" charset="-122"/>
              </a:rPr>
              <a:t>不可再生能源</a:t>
            </a:r>
          </a:p>
        </p:txBody>
      </p:sp>
      <p:sp>
        <p:nvSpPr>
          <p:cNvPr id="39" name="文本框 38">
            <a:extLst>
              <a:ext uri="{FF2B5EF4-FFF2-40B4-BE49-F238E27FC236}">
                <a16:creationId xmlns:a16="http://schemas.microsoft.com/office/drawing/2014/main" id="{CC6B9F47-79EA-465D-B897-E177B76EE8D1}"/>
              </a:ext>
            </a:extLst>
          </p:cNvPr>
          <p:cNvSpPr txBox="1"/>
          <p:nvPr/>
        </p:nvSpPr>
        <p:spPr>
          <a:xfrm>
            <a:off x="1650760" y="2296504"/>
            <a:ext cx="1686836" cy="671292"/>
          </a:xfrm>
          <a:prstGeom prst="rect">
            <a:avLst/>
          </a:prstGeom>
          <a:noFill/>
        </p:spPr>
        <p:txBody>
          <a:bodyPr wrap="square" lIns="180000" tIns="180000" rIns="180000" bIns="180000">
            <a:spAutoFit/>
          </a:bodyPr>
          <a:lstStyle/>
          <a:p>
            <a:pPr algn="just" fontAlgn="auto">
              <a:spcBef>
                <a:spcPts val="0"/>
              </a:spcBef>
              <a:spcAft>
                <a:spcPts val="0"/>
              </a:spcAft>
              <a:defRPr/>
            </a:pPr>
            <a:r>
              <a:rPr lang="zh-CN" altLang="en-US" b="0" dirty="0">
                <a:solidFill>
                  <a:sysClr val="windowText" lastClr="000000"/>
                </a:solidFill>
                <a:latin typeface="楷体" panose="02010609060101010101" pitchFamily="49" charset="-122"/>
                <a:ea typeface="楷体" panose="02010609060101010101" pitchFamily="49" charset="-122"/>
              </a:rPr>
              <a:t>可再生能源</a:t>
            </a:r>
          </a:p>
        </p:txBody>
      </p:sp>
      <p:sp>
        <p:nvSpPr>
          <p:cNvPr id="41" name="Text Box 2">
            <a:extLst>
              <a:ext uri="{FF2B5EF4-FFF2-40B4-BE49-F238E27FC236}">
                <a16:creationId xmlns:a16="http://schemas.microsoft.com/office/drawing/2014/main" id="{2978C289-DE82-4E67-858C-292A3A60E471}"/>
              </a:ext>
            </a:extLst>
          </p:cNvPr>
          <p:cNvSpPr txBox="1">
            <a:spLocks noChangeArrowheads="1"/>
          </p:cNvSpPr>
          <p:nvPr/>
        </p:nvSpPr>
        <p:spPr bwMode="auto">
          <a:xfrm>
            <a:off x="7677194" y="1814517"/>
            <a:ext cx="927030" cy="32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200" dirty="0">
                <a:solidFill>
                  <a:srgbClr val="00ABE8"/>
                </a:solidFill>
                <a:latin typeface="楷体" panose="02010609060101010101" pitchFamily="49" charset="-122"/>
                <a:ea typeface="楷体" panose="02010609060101010101" pitchFamily="49" charset="-122"/>
                <a:cs typeface="Times New Roman" panose="02020603050405020304" pitchFamily="18" charset="0"/>
              </a:rPr>
              <a:t>41.23%</a:t>
            </a:r>
            <a:endParaRPr lang="zh-CN" altLang="zh-CN" sz="22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2" name="Text Box 2">
            <a:extLst>
              <a:ext uri="{FF2B5EF4-FFF2-40B4-BE49-F238E27FC236}">
                <a16:creationId xmlns:a16="http://schemas.microsoft.com/office/drawing/2014/main" id="{1BF2EF2F-581E-4FF8-8AF6-21A3374D4EB5}"/>
              </a:ext>
            </a:extLst>
          </p:cNvPr>
          <p:cNvSpPr txBox="1">
            <a:spLocks noChangeArrowheads="1"/>
          </p:cNvSpPr>
          <p:nvPr/>
        </p:nvSpPr>
        <p:spPr bwMode="auto">
          <a:xfrm>
            <a:off x="6803829" y="2193575"/>
            <a:ext cx="931914" cy="27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rPr>
              <a:t>26.78%</a:t>
            </a:r>
            <a:endParaRPr lang="zh-CN"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3" name="Text Box 2">
            <a:extLst>
              <a:ext uri="{FF2B5EF4-FFF2-40B4-BE49-F238E27FC236}">
                <a16:creationId xmlns:a16="http://schemas.microsoft.com/office/drawing/2014/main" id="{BC956A39-18B7-41A8-BC86-413E68DF42F5}"/>
              </a:ext>
            </a:extLst>
          </p:cNvPr>
          <p:cNvSpPr txBox="1">
            <a:spLocks noChangeArrowheads="1"/>
          </p:cNvSpPr>
          <p:nvPr/>
        </p:nvSpPr>
        <p:spPr bwMode="auto">
          <a:xfrm>
            <a:off x="6803782" y="2582733"/>
            <a:ext cx="1004413" cy="29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rPr>
              <a:t>26.18%</a:t>
            </a:r>
            <a:endParaRPr lang="zh-CN"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4" name="Text Box 2">
            <a:extLst>
              <a:ext uri="{FF2B5EF4-FFF2-40B4-BE49-F238E27FC236}">
                <a16:creationId xmlns:a16="http://schemas.microsoft.com/office/drawing/2014/main" id="{D517CA26-7260-4705-A92A-876BF165141B}"/>
              </a:ext>
            </a:extLst>
          </p:cNvPr>
          <p:cNvSpPr txBox="1">
            <a:spLocks noChangeArrowheads="1"/>
          </p:cNvSpPr>
          <p:nvPr/>
        </p:nvSpPr>
        <p:spPr bwMode="auto">
          <a:xfrm>
            <a:off x="5562778" y="2925652"/>
            <a:ext cx="755449" cy="32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rPr>
              <a:t>5.11%</a:t>
            </a:r>
            <a:endParaRPr lang="zh-CN"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5"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5153696" y="3312882"/>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rPr>
              <a:t>0.50%</a:t>
            </a:r>
            <a:endParaRPr lang="zh-CN" altLang="zh-CN" sz="2000" dirty="0">
              <a:solidFill>
                <a:srgbClr val="00B05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9" name="文本框 48">
            <a:extLst>
              <a:ext uri="{FF2B5EF4-FFF2-40B4-BE49-F238E27FC236}">
                <a16:creationId xmlns:a16="http://schemas.microsoft.com/office/drawing/2014/main" id="{BF910AF0-B47E-43A4-96F2-4EC184AFF926}"/>
              </a:ext>
            </a:extLst>
          </p:cNvPr>
          <p:cNvSpPr txBox="1"/>
          <p:nvPr/>
        </p:nvSpPr>
        <p:spPr>
          <a:xfrm>
            <a:off x="8396429" y="2292510"/>
            <a:ext cx="3274020" cy="1323779"/>
          </a:xfrm>
          <a:prstGeom prst="rect">
            <a:avLst/>
          </a:prstGeom>
          <a:noFill/>
        </p:spPr>
        <p:txBody>
          <a:bodyPr wrap="square" lIns="180000" tIns="180000" rIns="180000" bIns="180000">
            <a:spAutoFit/>
          </a:bodyPr>
          <a:lstStyle/>
          <a:p>
            <a:pPr algn="just" fontAlgn="auto">
              <a:lnSpc>
                <a:spcPct val="130000"/>
              </a:lnSpc>
              <a:spcBef>
                <a:spcPts val="0"/>
              </a:spcBef>
              <a:spcAft>
                <a:spcPts val="600"/>
              </a:spcAft>
              <a:defRPr/>
            </a:pPr>
            <a:r>
              <a:rPr lang="zh-CN" altLang="en-US" sz="2400" dirty="0">
                <a:solidFill>
                  <a:srgbClr val="FF0000"/>
                </a:solidFill>
                <a:latin typeface="楷体" panose="02010609060101010101" pitchFamily="49" charset="-122"/>
                <a:ea typeface="楷体" panose="02010609060101010101" pitchFamily="49" charset="-122"/>
              </a:rPr>
              <a:t>水能是世界上最大的可再生能源发电来源。</a:t>
            </a:r>
          </a:p>
        </p:txBody>
      </p:sp>
      <p:sp>
        <p:nvSpPr>
          <p:cNvPr id="50" name="左大括号 49">
            <a:extLst>
              <a:ext uri="{FF2B5EF4-FFF2-40B4-BE49-F238E27FC236}">
                <a16:creationId xmlns:a16="http://schemas.microsoft.com/office/drawing/2014/main" id="{7EC55FA6-4257-41FF-A0AD-346CEC772925}"/>
              </a:ext>
            </a:extLst>
          </p:cNvPr>
          <p:cNvSpPr/>
          <p:nvPr/>
        </p:nvSpPr>
        <p:spPr>
          <a:xfrm>
            <a:off x="3168091" y="1821827"/>
            <a:ext cx="525313" cy="2126683"/>
          </a:xfrm>
          <a:prstGeom prst="leftBrace">
            <a:avLst>
              <a:gd name="adj1" fmla="val 13486"/>
              <a:gd name="adj2" fmla="val 43703"/>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楷体" panose="02010609060101010101" pitchFamily="49" charset="-122"/>
              <a:ea typeface="楷体" panose="02010609060101010101" pitchFamily="49" charset="-122"/>
            </a:endParaRPr>
          </a:p>
        </p:txBody>
      </p:sp>
      <p:sp>
        <p:nvSpPr>
          <p:cNvPr id="51" name="Text Box 2">
            <a:extLst>
              <a:ext uri="{FF2B5EF4-FFF2-40B4-BE49-F238E27FC236}">
                <a16:creationId xmlns:a16="http://schemas.microsoft.com/office/drawing/2014/main" id="{58BC6ED7-2A20-476B-9453-68D20EF616F7}"/>
              </a:ext>
            </a:extLst>
          </p:cNvPr>
          <p:cNvSpPr txBox="1">
            <a:spLocks noChangeArrowheads="1"/>
          </p:cNvSpPr>
          <p:nvPr/>
        </p:nvSpPr>
        <p:spPr bwMode="auto">
          <a:xfrm>
            <a:off x="1993051" y="2092538"/>
            <a:ext cx="650876"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29%</a:t>
            </a:r>
            <a:endParaRPr lang="zh-CN" altLang="zh-CN" sz="9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3" name="文本框 60">
            <a:extLst>
              <a:ext uri="{FF2B5EF4-FFF2-40B4-BE49-F238E27FC236}">
                <a16:creationId xmlns:a16="http://schemas.microsoft.com/office/drawing/2014/main" id="{3BA827AA-4663-4AF3-97B1-EF4313B670F6}"/>
              </a:ext>
            </a:extLst>
          </p:cNvPr>
          <p:cNvSpPr txBox="1">
            <a:spLocks noChangeArrowheads="1"/>
          </p:cNvSpPr>
          <p:nvPr/>
        </p:nvSpPr>
        <p:spPr bwMode="auto">
          <a:xfrm>
            <a:off x="410414" y="1031954"/>
            <a:ext cx="6154249"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a:solidFill>
                  <a:srgbClr val="404040"/>
                </a:solidFill>
                <a:latin typeface="楷体" panose="02010609060101010101" pitchFamily="49" charset="-122"/>
                <a:ea typeface="楷体" panose="02010609060101010101" pitchFamily="49" charset="-122"/>
              </a:defRPr>
            </a:lvl1pPr>
          </a:lstStyle>
          <a:p>
            <a:r>
              <a:rPr lang="zh-CN" altLang="en-US" sz="2400" dirty="0"/>
              <a:t>全球发电量份额及可再生能源发电量占比</a:t>
            </a:r>
            <a:r>
              <a:rPr lang="en-US" altLang="zh-CN" sz="2400" dirty="0"/>
              <a:t>:</a:t>
            </a:r>
            <a:endParaRPr lang="zh-CN" altLang="en-US" sz="2400" dirty="0"/>
          </a:p>
        </p:txBody>
      </p:sp>
      <p:sp>
        <p:nvSpPr>
          <p:cNvPr id="6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92237" y="4010434"/>
            <a:ext cx="1822935"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a:solidFill>
                  <a:srgbClr val="404040"/>
                </a:solidFill>
                <a:latin typeface="楷体" panose="02010609060101010101" pitchFamily="49" charset="-122"/>
                <a:ea typeface="楷体" panose="02010609060101010101" pitchFamily="49" charset="-122"/>
              </a:defRPr>
            </a:lvl1pPr>
          </a:lstStyle>
          <a:p>
            <a:r>
              <a:rPr lang="zh-CN" altLang="en-US" sz="2400" dirty="0"/>
              <a:t>数据来源</a:t>
            </a:r>
            <a:r>
              <a:rPr lang="en-US" altLang="zh-CN" sz="2400" dirty="0"/>
              <a:t>:</a:t>
            </a:r>
            <a:endParaRPr lang="zh-CN" altLang="en-US" sz="2400" dirty="0"/>
          </a:p>
        </p:txBody>
      </p:sp>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5946" y="4232400"/>
            <a:ext cx="1656105" cy="2376000"/>
          </a:xfrm>
          <a:prstGeom prst="rect">
            <a:avLst/>
          </a:prstGeom>
        </p:spPr>
      </p:pic>
      <p:pic>
        <p:nvPicPr>
          <p:cNvPr id="8194" name="Picture 2" descr="https://bkimg.cdn.bcebos.com/pic/0e2442a7d933c895d1436a7bdb4364f082025aafaa29?x-bce-process=image/watermark,image_d2F0ZXIvYmFpa2U5Mg==,g_7,xp_5,yp_5/format,f_aut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9336" y="4297847"/>
            <a:ext cx="2246145" cy="2376000"/>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0920" y="4258278"/>
            <a:ext cx="2332800" cy="2376000"/>
          </a:xfrm>
          <a:prstGeom prst="rect">
            <a:avLst/>
          </a:prstGeom>
        </p:spPr>
      </p:pic>
      <p:pic>
        <p:nvPicPr>
          <p:cNvPr id="35" name="图片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9159" y="4268865"/>
            <a:ext cx="1914286" cy="2342857"/>
          </a:xfrm>
          <a:prstGeom prst="rect">
            <a:avLst/>
          </a:prstGeom>
        </p:spPr>
      </p:pic>
      <p:sp>
        <p:nvSpPr>
          <p:cNvPr id="3" name="灯片编号占位符 2"/>
          <p:cNvSpPr>
            <a:spLocks noGrp="1"/>
          </p:cNvSpPr>
          <p:nvPr>
            <p:ph type="sldNum" sz="quarter" idx="10"/>
          </p:nvPr>
        </p:nvSpPr>
        <p:spPr/>
        <p:txBody>
          <a:bodyPr/>
          <a:lstStyle/>
          <a:p>
            <a:fld id="{6F42FFB2-4EF5-4478-B682-9BF6E88FFDD2}" type="slidenum">
              <a:rPr lang="zh-CN" altLang="en-US" smtClean="0"/>
              <a:t>3</a:t>
            </a:fld>
            <a:endParaRPr lang="zh-CN" altLang="en-US"/>
          </a:p>
        </p:txBody>
      </p:sp>
    </p:spTree>
    <p:custDataLst>
      <p:tags r:id="rId1"/>
    </p:custDataLst>
    <p:extLst>
      <p:ext uri="{BB962C8B-B14F-4D97-AF65-F5344CB8AC3E}">
        <p14:creationId xmlns:p14="http://schemas.microsoft.com/office/powerpoint/2010/main" val="153929080"/>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1B7966-AF70-471C-AE48-CBFA97FE2292}"/>
              </a:ext>
            </a:extLst>
          </p:cNvPr>
          <p:cNvSpPr txBox="1"/>
          <p:nvPr/>
        </p:nvSpPr>
        <p:spPr>
          <a:xfrm>
            <a:off x="533400" y="259455"/>
            <a:ext cx="5715000" cy="523220"/>
          </a:xfrm>
          <a:prstGeom prst="rect">
            <a:avLst/>
          </a:prstGeom>
          <a:noFill/>
        </p:spPr>
        <p:txBody>
          <a:bodyPr wrap="square" rtlCol="0">
            <a:spAutoFit/>
          </a:bodyPr>
          <a:lstStyle/>
          <a:p>
            <a:r>
              <a:rPr lang="zh-CN" altLang="en-US" sz="2800" dirty="0" smtClean="0">
                <a:solidFill>
                  <a:schemeClr val="accent2"/>
                </a:solidFill>
                <a:latin typeface="楷体" panose="02010609060101010101" pitchFamily="49" charset="-122"/>
                <a:ea typeface="楷体" panose="02010609060101010101" pitchFamily="49" charset="-122"/>
              </a:rPr>
              <a:t>附：评阅意见修改说明</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4" name="矩形 3"/>
          <p:cNvSpPr/>
          <p:nvPr/>
        </p:nvSpPr>
        <p:spPr>
          <a:xfrm>
            <a:off x="381000" y="1066800"/>
            <a:ext cx="11506200" cy="2246769"/>
          </a:xfrm>
          <a:prstGeom prst="rect">
            <a:avLst/>
          </a:prstGeom>
        </p:spPr>
        <p:txBody>
          <a:bodyPr wrap="square">
            <a:spAutoFit/>
          </a:bodyPr>
          <a:lstStyle/>
          <a:p>
            <a:r>
              <a:rPr lang="zh-CN" altLang="en-US" dirty="0">
                <a:solidFill>
                  <a:srgbClr val="FF0000"/>
                </a:solidFill>
                <a:latin typeface="+mn-lt"/>
                <a:ea typeface="楷体" panose="02010609060101010101" pitchFamily="49" charset="-122"/>
              </a:rPr>
              <a:t>审稿意见</a:t>
            </a:r>
            <a:r>
              <a:rPr lang="en-US" altLang="zh-CN" dirty="0">
                <a:solidFill>
                  <a:srgbClr val="FF0000"/>
                </a:solidFill>
                <a:latin typeface="+mn-lt"/>
                <a:ea typeface="楷体" panose="02010609060101010101" pitchFamily="49" charset="-122"/>
              </a:rPr>
              <a:t>1</a:t>
            </a:r>
            <a:r>
              <a:rPr lang="zh-CN" altLang="en-US" dirty="0">
                <a:solidFill>
                  <a:srgbClr val="FF0000"/>
                </a:solidFill>
                <a:latin typeface="+mn-lt"/>
                <a:ea typeface="楷体" panose="02010609060101010101" pitchFamily="49" charset="-122"/>
              </a:rPr>
              <a:t>：需要明确概念，如何从“全局角度”出发？全局角度指什么？</a:t>
            </a:r>
          </a:p>
          <a:p>
            <a:r>
              <a:rPr lang="zh-CN" altLang="en-US" dirty="0">
                <a:latin typeface="+mn-lt"/>
                <a:ea typeface="楷体" panose="02010609060101010101" pitchFamily="49" charset="-122"/>
              </a:rPr>
              <a:t>修改说明：已在绪论部分（正文第一页）进行说明。水电工程外来物资运输是一种复杂的系统工程问题，需要综合考虑水电工程所处环境因素及施工期主要外来物资种类、运输量、运输强度、重大件的运输要求、交通条件以及交通规划等多个方面，涉及到从方案参数计算及初步规划、到方案优选整体过程的优化，为此需要从全局角度出发，进行综合决策。即全局角度是指：从系统观点出发，立足于决策过程的整体性，在综合分析多专业、多因素的基础上优选方案，达到经济、运输风险以及工程施工进度要求等多方面的协调均衡，实现运输方案的整体最优。</a:t>
            </a:r>
          </a:p>
        </p:txBody>
      </p:sp>
      <p:sp>
        <p:nvSpPr>
          <p:cNvPr id="5" name="矩形 4"/>
          <p:cNvSpPr/>
          <p:nvPr/>
        </p:nvSpPr>
        <p:spPr>
          <a:xfrm>
            <a:off x="381000" y="3465255"/>
            <a:ext cx="11506200" cy="2554545"/>
          </a:xfrm>
          <a:prstGeom prst="rect">
            <a:avLst/>
          </a:prstGeom>
        </p:spPr>
        <p:txBody>
          <a:bodyPr wrap="square">
            <a:spAutoFit/>
          </a:bodyPr>
          <a:lstStyle/>
          <a:p>
            <a:r>
              <a:rPr lang="zh-CN" altLang="en-US" dirty="0">
                <a:solidFill>
                  <a:srgbClr val="FF0000"/>
                </a:solidFill>
                <a:latin typeface="+mn-lt"/>
                <a:ea typeface="楷体" panose="02010609060101010101" pitchFamily="49" charset="-122"/>
              </a:rPr>
              <a:t>审稿意见</a:t>
            </a:r>
            <a:r>
              <a:rPr lang="en-US" altLang="zh-CN" dirty="0">
                <a:solidFill>
                  <a:srgbClr val="FF0000"/>
                </a:solidFill>
                <a:latin typeface="+mn-lt"/>
                <a:ea typeface="楷体" panose="02010609060101010101" pitchFamily="49" charset="-122"/>
              </a:rPr>
              <a:t>2</a:t>
            </a:r>
            <a:r>
              <a:rPr lang="zh-CN" altLang="en-US" dirty="0">
                <a:solidFill>
                  <a:srgbClr val="FF0000"/>
                </a:solidFill>
                <a:latin typeface="+mn-lt"/>
                <a:ea typeface="楷体" panose="02010609060101010101" pitchFamily="49" charset="-122"/>
              </a:rPr>
              <a:t>：公铁水多式联运网络转化为分层节点</a:t>
            </a:r>
            <a:r>
              <a:rPr lang="en-US" altLang="zh-CN" dirty="0">
                <a:solidFill>
                  <a:srgbClr val="FF0000"/>
                </a:solidFill>
                <a:latin typeface="+mn-lt"/>
                <a:ea typeface="楷体" panose="02010609060101010101" pitchFamily="49" charset="-122"/>
              </a:rPr>
              <a:t>-</a:t>
            </a:r>
            <a:r>
              <a:rPr lang="zh-CN" altLang="en-US" dirty="0">
                <a:solidFill>
                  <a:srgbClr val="FF0000"/>
                </a:solidFill>
                <a:latin typeface="+mn-lt"/>
                <a:ea typeface="楷体" panose="02010609060101010101" pitchFamily="49" charset="-122"/>
              </a:rPr>
              <a:t>路径网络异构连通图，使外来物资运输路径规划问题转化为数学上的最短路径选取中，在公、铁、水是否具有优先权？</a:t>
            </a:r>
          </a:p>
          <a:p>
            <a:r>
              <a:rPr lang="zh-CN" altLang="en-US" dirty="0">
                <a:latin typeface="+mn-lt"/>
                <a:ea typeface="楷体" panose="02010609060101010101" pitchFamily="49" charset="-122"/>
              </a:rPr>
              <a:t>修改说明：已在文章中</a:t>
            </a:r>
            <a:r>
              <a:rPr lang="en-US" altLang="zh-CN" dirty="0">
                <a:latin typeface="+mn-lt"/>
                <a:ea typeface="楷体" panose="02010609060101010101" pitchFamily="49" charset="-122"/>
              </a:rPr>
              <a:t>2.2.2</a:t>
            </a:r>
            <a:r>
              <a:rPr lang="zh-CN" altLang="en-US" dirty="0">
                <a:latin typeface="+mn-lt"/>
                <a:ea typeface="楷体" panose="02010609060101010101" pitchFamily="49" charset="-122"/>
              </a:rPr>
              <a:t>节进行说明。本研究通过构建分层节点</a:t>
            </a:r>
            <a:r>
              <a:rPr lang="en-US" altLang="zh-CN" dirty="0">
                <a:latin typeface="+mn-lt"/>
                <a:ea typeface="楷体" panose="02010609060101010101" pitchFamily="49" charset="-122"/>
              </a:rPr>
              <a:t>-</a:t>
            </a:r>
            <a:r>
              <a:rPr lang="zh-CN" altLang="en-US" dirty="0">
                <a:latin typeface="+mn-lt"/>
                <a:ea typeface="楷体" panose="02010609060101010101" pitchFamily="49" charset="-122"/>
              </a:rPr>
              <a:t>路径网络异构连通图表征转运站</a:t>
            </a:r>
            <a:r>
              <a:rPr lang="en-US" altLang="zh-CN" dirty="0">
                <a:latin typeface="+mn-lt"/>
                <a:ea typeface="楷体" panose="02010609060101010101" pitchFamily="49" charset="-122"/>
              </a:rPr>
              <a:t>+</a:t>
            </a:r>
            <a:r>
              <a:rPr lang="zh-CN" altLang="en-US" dirty="0">
                <a:latin typeface="+mn-lt"/>
                <a:ea typeface="楷体" panose="02010609060101010101" pitchFamily="49" charset="-122"/>
              </a:rPr>
              <a:t>通道的多式联运网络，将工程物资运输问题转化为：在一个赋权图中求给定顶点间的权最小的路径问题。其中以成本投资（包括运输费用、改扩建投资等）为路径优化目标，即连通图的边权值。在路径选择时，通过对比不同路段、不同运输方式的成本投资大小进行路径选择，最终优化得到成本投资最低的运输方案。并且这符合实际工程中决策者往往重点考虑经济因素的决策偏好，以减少项目投资。因此，本文在路径选择时不考虑优先权问题。</a:t>
            </a:r>
          </a:p>
        </p:txBody>
      </p:sp>
      <p:sp>
        <p:nvSpPr>
          <p:cNvPr id="6" name="灯片编号占位符 5"/>
          <p:cNvSpPr>
            <a:spLocks noGrp="1"/>
          </p:cNvSpPr>
          <p:nvPr>
            <p:ph type="sldNum" sz="quarter" idx="10"/>
          </p:nvPr>
        </p:nvSpPr>
        <p:spPr/>
        <p:txBody>
          <a:bodyPr/>
          <a:lstStyle/>
          <a:p>
            <a:fld id="{6F42FFB2-4EF5-4478-B682-9BF6E88FFDD2}" type="slidenum">
              <a:rPr lang="zh-CN" altLang="en-US" smtClean="0"/>
              <a:t>30</a:t>
            </a:fld>
            <a:endParaRPr lang="zh-CN" altLang="en-US" dirty="0"/>
          </a:p>
        </p:txBody>
      </p:sp>
    </p:spTree>
    <p:custDataLst>
      <p:tags r:id="rId1"/>
    </p:custDataLst>
    <p:extLst>
      <p:ext uri="{BB962C8B-B14F-4D97-AF65-F5344CB8AC3E}">
        <p14:creationId xmlns:p14="http://schemas.microsoft.com/office/powerpoint/2010/main" val="1840581523"/>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6700" y="1066800"/>
            <a:ext cx="11658600" cy="5555367"/>
          </a:xfrm>
          <a:prstGeom prst="rect">
            <a:avLst/>
          </a:prstGeom>
        </p:spPr>
        <p:txBody>
          <a:bodyPr wrap="square">
            <a:spAutoFit/>
          </a:bodyPr>
          <a:lstStyle/>
          <a:p>
            <a:pPr indent="306070" algn="just">
              <a:spcAft>
                <a:spcPts val="600"/>
              </a:spcAft>
            </a:pPr>
            <a:r>
              <a:rPr lang="zh-CN" altLang="zh-CN" kern="100" dirty="0">
                <a:solidFill>
                  <a:srgbClr val="FF0000"/>
                </a:solidFill>
                <a:latin typeface="楷体" panose="02010609060101010101" pitchFamily="49" charset="-122"/>
                <a:ea typeface="楷体" panose="02010609060101010101" pitchFamily="49" charset="-122"/>
              </a:rPr>
              <a:t>审稿意见</a:t>
            </a:r>
            <a:r>
              <a:rPr lang="en-US" altLang="zh-CN" kern="100" dirty="0">
                <a:solidFill>
                  <a:srgbClr val="FF0000"/>
                </a:solidFill>
                <a:latin typeface="楷体" panose="02010609060101010101" pitchFamily="49" charset="-122"/>
                <a:ea typeface="楷体" panose="02010609060101010101" pitchFamily="49" charset="-122"/>
              </a:rPr>
              <a:t>3</a:t>
            </a:r>
            <a:r>
              <a:rPr lang="zh-CN" altLang="zh-CN" kern="100" dirty="0">
                <a:solidFill>
                  <a:srgbClr val="FF0000"/>
                </a:solidFill>
                <a:latin typeface="楷体" panose="02010609060101010101" pitchFamily="49" charset="-122"/>
                <a:ea typeface="楷体" panose="02010609060101010101" pitchFamily="49" charset="-122"/>
              </a:rPr>
              <a:t>：对于多目标决策方案中，文中涉及了经济、安全、进度作为评价体系，这三者的优先程度如何？另外在方案建立时候，约束条件如何设定？</a:t>
            </a:r>
          </a:p>
          <a:p>
            <a:pPr indent="306070" algn="just">
              <a:spcAft>
                <a:spcPts val="600"/>
              </a:spcAft>
            </a:pPr>
            <a:r>
              <a:rPr lang="zh-CN" altLang="zh-CN" kern="100" dirty="0">
                <a:latin typeface="楷体" panose="02010609060101010101" pitchFamily="49" charset="-122"/>
                <a:ea typeface="楷体" panose="02010609060101010101" pitchFamily="49" charset="-122"/>
              </a:rPr>
              <a:t>修改说明：本研究采用赋权法反映经济、风险以及施工进度对方案决策的重要程度。对于约束条件设定已在文章中</a:t>
            </a:r>
            <a:r>
              <a:rPr lang="en-US" altLang="zh-CN" kern="100" dirty="0">
                <a:latin typeface="楷体" panose="02010609060101010101" pitchFamily="49" charset="-122"/>
                <a:ea typeface="楷体" panose="02010609060101010101" pitchFamily="49" charset="-122"/>
              </a:rPr>
              <a:t>2.2</a:t>
            </a:r>
            <a:r>
              <a:rPr lang="zh-CN" altLang="zh-CN" kern="100" dirty="0">
                <a:latin typeface="楷体" panose="02010609060101010101" pitchFamily="49" charset="-122"/>
                <a:ea typeface="楷体" panose="02010609060101010101" pitchFamily="49" charset="-122"/>
              </a:rPr>
              <a:t>节和</a:t>
            </a:r>
            <a:r>
              <a:rPr lang="en-US" altLang="zh-CN" kern="100" dirty="0">
                <a:latin typeface="楷体" panose="02010609060101010101" pitchFamily="49" charset="-122"/>
                <a:ea typeface="楷体" panose="02010609060101010101" pitchFamily="49" charset="-122"/>
              </a:rPr>
              <a:t>3.3.3</a:t>
            </a:r>
            <a:r>
              <a:rPr lang="zh-CN" altLang="zh-CN" kern="100" dirty="0">
                <a:latin typeface="楷体" panose="02010609060101010101" pitchFamily="49" charset="-122"/>
                <a:ea typeface="楷体" panose="02010609060101010101" pitchFamily="49" charset="-122"/>
              </a:rPr>
              <a:t>节进行说明，主要考虑了路径选择、运输方式选择、经济、风险以及运输历时等方面的约束条件。</a:t>
            </a:r>
            <a:endParaRPr lang="zh-CN" altLang="zh-CN" sz="1600" kern="100" dirty="0">
              <a:latin typeface="楷体" panose="02010609060101010101" pitchFamily="49" charset="-122"/>
              <a:ea typeface="楷体" panose="02010609060101010101" pitchFamily="49" charset="-122"/>
            </a:endParaRPr>
          </a:p>
          <a:p>
            <a:pPr indent="306070" algn="just">
              <a:spcAft>
                <a:spcPts val="600"/>
              </a:spcAft>
            </a:pPr>
            <a:r>
              <a:rPr lang="zh-CN" altLang="zh-CN" kern="100" dirty="0">
                <a:solidFill>
                  <a:srgbClr val="FF0000"/>
                </a:solidFill>
                <a:latin typeface="楷体" panose="02010609060101010101" pitchFamily="49" charset="-122"/>
                <a:ea typeface="楷体" panose="02010609060101010101" pitchFamily="49" charset="-122"/>
              </a:rPr>
              <a:t>审稿意见</a:t>
            </a:r>
            <a:r>
              <a:rPr lang="en-US" altLang="zh-CN" kern="100" dirty="0">
                <a:solidFill>
                  <a:srgbClr val="FF0000"/>
                </a:solidFill>
                <a:latin typeface="楷体" panose="02010609060101010101" pitchFamily="49" charset="-122"/>
                <a:ea typeface="楷体" panose="02010609060101010101" pitchFamily="49" charset="-122"/>
              </a:rPr>
              <a:t>4</a:t>
            </a:r>
            <a:r>
              <a:rPr lang="zh-CN" altLang="zh-CN" kern="100" dirty="0">
                <a:solidFill>
                  <a:srgbClr val="FF0000"/>
                </a:solidFill>
                <a:latin typeface="楷体" panose="02010609060101010101" pitchFamily="49" charset="-122"/>
                <a:ea typeface="楷体" panose="02010609060101010101" pitchFamily="49" charset="-122"/>
              </a:rPr>
              <a:t>：在网络异构连通中，建议考虑不同外来物资运输过程中，运输工具选择方面考虑承载能力的约束，比如水运、公路以及铁路运输所对应的承载能力和优势。</a:t>
            </a:r>
          </a:p>
          <a:p>
            <a:pPr indent="306070" algn="just">
              <a:spcAft>
                <a:spcPts val="600"/>
              </a:spcAft>
            </a:pPr>
            <a:r>
              <a:rPr lang="zh-CN" altLang="zh-CN" kern="100" dirty="0">
                <a:latin typeface="楷体" panose="02010609060101010101" pitchFamily="49" charset="-122"/>
                <a:ea typeface="楷体" panose="02010609060101010101" pitchFamily="49" charset="-122"/>
              </a:rPr>
              <a:t>修改说明：本文已在文章</a:t>
            </a:r>
            <a:r>
              <a:rPr lang="en-US" altLang="zh-CN" kern="100" dirty="0">
                <a:latin typeface="楷体" panose="02010609060101010101" pitchFamily="49" charset="-122"/>
                <a:ea typeface="楷体" panose="02010609060101010101" pitchFamily="49" charset="-122"/>
              </a:rPr>
              <a:t>2.1.2.3</a:t>
            </a:r>
            <a:r>
              <a:rPr lang="zh-CN" altLang="zh-CN" kern="100" dirty="0">
                <a:latin typeface="楷体" panose="02010609060101010101" pitchFamily="49" charset="-122"/>
                <a:ea typeface="楷体" panose="02010609060101010101" pitchFamily="49" charset="-122"/>
              </a:rPr>
              <a:t>节对比分析了水运、公路以及铁路运输方式的主要限制条件，并对比分析了不同运输方式的优势。实际工程中，重大件运输一般需要考虑承载力约束。本文在文章</a:t>
            </a:r>
            <a:r>
              <a:rPr lang="en-US" altLang="zh-CN" kern="100" dirty="0">
                <a:latin typeface="楷体" panose="02010609060101010101" pitchFamily="49" charset="-122"/>
                <a:ea typeface="楷体" panose="02010609060101010101" pitchFamily="49" charset="-122"/>
              </a:rPr>
              <a:t>2.2.3</a:t>
            </a:r>
            <a:r>
              <a:rPr lang="zh-CN" altLang="zh-CN" kern="100" dirty="0">
                <a:latin typeface="楷体" panose="02010609060101010101" pitchFamily="49" charset="-122"/>
                <a:ea typeface="楷体" panose="02010609060101010101" pitchFamily="49" charset="-122"/>
              </a:rPr>
              <a:t>节分析了重大件运输的尺寸和承载力（限重）约束条件，并参考车辆路径优化问题中以时间窗的方式分析研究时间约束条件，提出广义时间窗的概念，表征对尺寸和承载力的约束条件，并建立考虑尺寸和承载力约束的优化模型。</a:t>
            </a:r>
            <a:endParaRPr lang="zh-CN" altLang="zh-CN" sz="1600" kern="100" dirty="0">
              <a:latin typeface="楷体" panose="02010609060101010101" pitchFamily="49" charset="-122"/>
              <a:ea typeface="楷体" panose="02010609060101010101" pitchFamily="49" charset="-122"/>
            </a:endParaRPr>
          </a:p>
          <a:p>
            <a:pPr indent="306070" algn="just">
              <a:spcAft>
                <a:spcPts val="600"/>
              </a:spcAft>
            </a:pPr>
            <a:r>
              <a:rPr lang="zh-CN" altLang="zh-CN" kern="100" dirty="0">
                <a:solidFill>
                  <a:srgbClr val="FF0000"/>
                </a:solidFill>
                <a:latin typeface="楷体" panose="02010609060101010101" pitchFamily="49" charset="-122"/>
                <a:ea typeface="楷体" panose="02010609060101010101" pitchFamily="49" charset="-122"/>
              </a:rPr>
              <a:t>审稿意见</a:t>
            </a:r>
            <a:r>
              <a:rPr lang="en-US" altLang="zh-CN" kern="100" dirty="0">
                <a:solidFill>
                  <a:srgbClr val="FF0000"/>
                </a:solidFill>
                <a:latin typeface="楷体" panose="02010609060101010101" pitchFamily="49" charset="-122"/>
                <a:ea typeface="楷体" panose="02010609060101010101" pitchFamily="49" charset="-122"/>
              </a:rPr>
              <a:t>5</a:t>
            </a:r>
            <a:r>
              <a:rPr lang="zh-CN" altLang="zh-CN" kern="100" dirty="0">
                <a:solidFill>
                  <a:srgbClr val="FF0000"/>
                </a:solidFill>
                <a:latin typeface="楷体" panose="02010609060101010101" pitchFamily="49" charset="-122"/>
                <a:ea typeface="楷体" panose="02010609060101010101" pitchFamily="49" charset="-122"/>
              </a:rPr>
              <a:t>：摘要第一段篇幅太长，只介绍本论文的研究背景和实际意义就好。</a:t>
            </a:r>
          </a:p>
          <a:p>
            <a:pPr indent="306070" algn="just">
              <a:spcAft>
                <a:spcPts val="600"/>
              </a:spcAft>
            </a:pPr>
            <a:r>
              <a:rPr lang="zh-CN" altLang="zh-CN" kern="100" dirty="0">
                <a:latin typeface="楷体" panose="02010609060101010101" pitchFamily="49" charset="-122"/>
                <a:ea typeface="楷体" panose="02010609060101010101" pitchFamily="49" charset="-122"/>
              </a:rPr>
              <a:t>修改说明：已对文章摘要部分</a:t>
            </a:r>
            <a:r>
              <a:rPr lang="zh-CN" altLang="zh-CN" kern="100" dirty="0" smtClean="0">
                <a:latin typeface="楷体" panose="02010609060101010101" pitchFamily="49" charset="-122"/>
                <a:ea typeface="楷体" panose="02010609060101010101" pitchFamily="49" charset="-122"/>
              </a:rPr>
              <a:t>进行</a:t>
            </a:r>
            <a:r>
              <a:rPr lang="zh-CN" altLang="en-US" kern="100" dirty="0" smtClean="0">
                <a:latin typeface="楷体" panose="02010609060101010101" pitchFamily="49" charset="-122"/>
                <a:ea typeface="楷体" panose="02010609060101010101" pitchFamily="49" charset="-122"/>
              </a:rPr>
              <a:t>修</a:t>
            </a:r>
            <a:r>
              <a:rPr lang="zh-CN" altLang="zh-CN" kern="100" dirty="0" smtClean="0">
                <a:latin typeface="楷体" panose="02010609060101010101" pitchFamily="49" charset="-122"/>
                <a:ea typeface="楷体" panose="02010609060101010101" pitchFamily="49" charset="-122"/>
              </a:rPr>
              <a:t>改。</a:t>
            </a:r>
            <a:endParaRPr lang="en-US" altLang="zh-CN" kern="100" dirty="0" smtClean="0">
              <a:latin typeface="楷体" panose="02010609060101010101" pitchFamily="49" charset="-122"/>
              <a:ea typeface="楷体" panose="02010609060101010101" pitchFamily="49" charset="-122"/>
            </a:endParaRPr>
          </a:p>
          <a:p>
            <a:pPr indent="306070" algn="just">
              <a:spcAft>
                <a:spcPts val="600"/>
              </a:spcAft>
            </a:pPr>
            <a:r>
              <a:rPr lang="zh-CN" altLang="zh-CN" kern="100" dirty="0" smtClean="0">
                <a:solidFill>
                  <a:srgbClr val="FF0000"/>
                </a:solidFill>
                <a:latin typeface="楷体" panose="02010609060101010101" pitchFamily="49" charset="-122"/>
                <a:ea typeface="楷体" panose="02010609060101010101" pitchFamily="49" charset="-122"/>
              </a:rPr>
              <a:t>审稿</a:t>
            </a:r>
            <a:r>
              <a:rPr lang="zh-CN" altLang="zh-CN" kern="100" dirty="0">
                <a:solidFill>
                  <a:srgbClr val="FF0000"/>
                </a:solidFill>
                <a:latin typeface="楷体" panose="02010609060101010101" pitchFamily="49" charset="-122"/>
                <a:ea typeface="楷体" panose="02010609060101010101" pitchFamily="49" charset="-122"/>
              </a:rPr>
              <a:t>意见</a:t>
            </a:r>
            <a:r>
              <a:rPr lang="en-US" altLang="zh-CN" kern="100" dirty="0">
                <a:solidFill>
                  <a:srgbClr val="FF0000"/>
                </a:solidFill>
                <a:latin typeface="楷体" panose="02010609060101010101" pitchFamily="49" charset="-122"/>
                <a:ea typeface="楷体" panose="02010609060101010101" pitchFamily="49" charset="-122"/>
              </a:rPr>
              <a:t>6</a:t>
            </a:r>
            <a:r>
              <a:rPr lang="zh-CN" altLang="zh-CN" kern="100" dirty="0">
                <a:solidFill>
                  <a:srgbClr val="FF0000"/>
                </a:solidFill>
                <a:latin typeface="楷体" panose="02010609060101010101" pitchFamily="49" charset="-122"/>
                <a:ea typeface="楷体" panose="02010609060101010101" pitchFamily="49" charset="-122"/>
              </a:rPr>
              <a:t>：第一章绪论分的太细，可以从大的视角将研究的国内外进展进行归纳，总结。</a:t>
            </a:r>
            <a:endParaRPr lang="zh-CN" altLang="zh-CN" sz="1600" kern="100" dirty="0">
              <a:solidFill>
                <a:srgbClr val="FF0000"/>
              </a:solidFill>
              <a:latin typeface="楷体" panose="02010609060101010101" pitchFamily="49" charset="-122"/>
              <a:ea typeface="楷体" panose="02010609060101010101" pitchFamily="49" charset="-122"/>
            </a:endParaRPr>
          </a:p>
          <a:p>
            <a:pPr indent="306000"/>
            <a:r>
              <a:rPr lang="zh-CN" altLang="zh-CN" kern="100" dirty="0">
                <a:latin typeface="楷体" panose="02010609060101010101" pitchFamily="49" charset="-122"/>
                <a:ea typeface="楷体" panose="02010609060101010101" pitchFamily="49" charset="-122"/>
                <a:cs typeface="Times New Roman" panose="02020603050405020304" pitchFamily="18" charset="0"/>
              </a:rPr>
              <a:t>修改说明：已对文章绪论部分进行修改，并对国内外研究</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现状进行</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归纳总结</a:t>
            </a:r>
            <a:r>
              <a:rPr lang="zh-CN" altLang="zh-CN" kern="100" dirty="0" smtClean="0">
                <a:latin typeface="楷体" panose="02010609060101010101" pitchFamily="49" charset="-122"/>
                <a:ea typeface="楷体" panose="02010609060101010101" pitchFamily="49" charset="-122"/>
                <a:cs typeface="Times New Roman" panose="02020603050405020304" pitchFamily="18" charset="0"/>
              </a:rPr>
              <a:t>。</a:t>
            </a:r>
            <a:endParaRPr lang="zh-CN" altLang="en-US"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0A1B7966-AF70-471C-AE48-CBFA97FE2292}"/>
              </a:ext>
            </a:extLst>
          </p:cNvPr>
          <p:cNvSpPr txBox="1"/>
          <p:nvPr/>
        </p:nvSpPr>
        <p:spPr>
          <a:xfrm>
            <a:off x="533400" y="259455"/>
            <a:ext cx="5715000" cy="523220"/>
          </a:xfrm>
          <a:prstGeom prst="rect">
            <a:avLst/>
          </a:prstGeom>
          <a:noFill/>
        </p:spPr>
        <p:txBody>
          <a:bodyPr wrap="square" rtlCol="0">
            <a:spAutoFit/>
          </a:bodyPr>
          <a:lstStyle/>
          <a:p>
            <a:r>
              <a:rPr lang="zh-CN" altLang="en-US" sz="2800" dirty="0" smtClean="0">
                <a:solidFill>
                  <a:schemeClr val="accent2"/>
                </a:solidFill>
                <a:latin typeface="楷体" panose="02010609060101010101" pitchFamily="49" charset="-122"/>
                <a:ea typeface="楷体" panose="02010609060101010101" pitchFamily="49" charset="-122"/>
              </a:rPr>
              <a:t>附：评阅意见修改说明</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7" name="灯片编号占位符 6"/>
          <p:cNvSpPr>
            <a:spLocks noGrp="1"/>
          </p:cNvSpPr>
          <p:nvPr>
            <p:ph type="sldNum" sz="quarter" idx="10"/>
          </p:nvPr>
        </p:nvSpPr>
        <p:spPr/>
        <p:txBody>
          <a:bodyPr/>
          <a:lstStyle/>
          <a:p>
            <a:fld id="{6F42FFB2-4EF5-4478-B682-9BF6E88FFDD2}" type="slidenum">
              <a:rPr lang="zh-CN" altLang="en-US" smtClean="0"/>
              <a:t>31</a:t>
            </a:fld>
            <a:endParaRPr lang="zh-CN" altLang="en-US"/>
          </a:p>
        </p:txBody>
      </p:sp>
    </p:spTree>
    <p:custDataLst>
      <p:tags r:id="rId1"/>
    </p:custDataLst>
    <p:extLst>
      <p:ext uri="{BB962C8B-B14F-4D97-AF65-F5344CB8AC3E}">
        <p14:creationId xmlns:p14="http://schemas.microsoft.com/office/powerpoint/2010/main" val="1236701568"/>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A1B7966-AF70-471C-AE48-CBFA97FE2292}"/>
              </a:ext>
            </a:extLst>
          </p:cNvPr>
          <p:cNvSpPr txBox="1"/>
          <p:nvPr/>
        </p:nvSpPr>
        <p:spPr>
          <a:xfrm>
            <a:off x="533400" y="259455"/>
            <a:ext cx="5715000" cy="523220"/>
          </a:xfrm>
          <a:prstGeom prst="rect">
            <a:avLst/>
          </a:prstGeom>
          <a:noFill/>
        </p:spPr>
        <p:txBody>
          <a:bodyPr wrap="square" rtlCol="0">
            <a:spAutoFit/>
          </a:bodyPr>
          <a:lstStyle/>
          <a:p>
            <a:r>
              <a:rPr lang="zh-CN" altLang="en-US" sz="2800" dirty="0" smtClean="0">
                <a:solidFill>
                  <a:schemeClr val="accent2"/>
                </a:solidFill>
                <a:latin typeface="楷体" panose="02010609060101010101" pitchFamily="49" charset="-122"/>
                <a:ea typeface="楷体" panose="02010609060101010101" pitchFamily="49" charset="-122"/>
              </a:rPr>
              <a:t>硕士期间取得的研究成果</a:t>
            </a:r>
            <a:endParaRPr lang="en-US" altLang="zh-CN" sz="2800" dirty="0">
              <a:solidFill>
                <a:schemeClr val="accent2"/>
              </a:solidFill>
              <a:latin typeface="楷体" panose="02010609060101010101" pitchFamily="49" charset="-122"/>
              <a:ea typeface="楷体" panose="02010609060101010101" pitchFamily="49" charset="-122"/>
            </a:endParaRPr>
          </a:p>
        </p:txBody>
      </p:sp>
      <p:sp>
        <p:nvSpPr>
          <p:cNvPr id="6" name="矩形 5"/>
          <p:cNvSpPr/>
          <p:nvPr/>
        </p:nvSpPr>
        <p:spPr>
          <a:xfrm>
            <a:off x="533400" y="1143000"/>
            <a:ext cx="11049000" cy="4247317"/>
          </a:xfrm>
          <a:prstGeom prst="rect">
            <a:avLst/>
          </a:prstGeom>
        </p:spPr>
        <p:txBody>
          <a:bodyPr wrap="square">
            <a:spAutoFit/>
          </a:bodyPr>
          <a:lstStyle/>
          <a:p>
            <a:pPr>
              <a:lnSpc>
                <a:spcPct val="150000"/>
              </a:lnSpc>
              <a:spcAft>
                <a:spcPts val="0"/>
              </a:spcAft>
            </a:pPr>
            <a:r>
              <a:rPr lang="zh-CN" altLang="zh-CN" dirty="0">
                <a:solidFill>
                  <a:srgbClr val="FF0000"/>
                </a:solidFill>
                <a:latin typeface="+mn-lt"/>
                <a:ea typeface="楷体" panose="02010609060101010101" pitchFamily="49" charset="-122"/>
              </a:rPr>
              <a:t>论文：</a:t>
            </a:r>
            <a:r>
              <a:rPr lang="en-US" altLang="zh-CN" dirty="0">
                <a:latin typeface="+mn-lt"/>
                <a:ea typeface="楷体" panose="02010609060101010101" pitchFamily="49" charset="-122"/>
              </a:rPr>
              <a:t>[1] </a:t>
            </a:r>
            <a:r>
              <a:rPr lang="zh-CN" altLang="zh-CN" dirty="0">
                <a:latin typeface="+mn-lt"/>
                <a:ea typeface="楷体" panose="02010609060101010101" pitchFamily="49" charset="-122"/>
              </a:rPr>
              <a:t>王浩</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喻文振</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刘全</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李飞羽</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高乔裕</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游川</a:t>
            </a:r>
            <a:r>
              <a:rPr lang="en-US" altLang="zh-CN" dirty="0">
                <a:latin typeface="+mn-lt"/>
                <a:ea typeface="楷体" panose="02010609060101010101" pitchFamily="49" charset="-122"/>
              </a:rPr>
              <a:t>. </a:t>
            </a:r>
            <a:r>
              <a:rPr lang="zh-CN" altLang="zh-CN" dirty="0">
                <a:latin typeface="+mn-lt"/>
                <a:ea typeface="楷体" panose="02010609060101010101" pitchFamily="49" charset="-122"/>
              </a:rPr>
              <a:t>水电工程大宗物资对外交通方案优选方法</a:t>
            </a:r>
            <a:r>
              <a:rPr lang="en-US" altLang="zh-CN" dirty="0">
                <a:latin typeface="+mn-lt"/>
                <a:ea typeface="楷体" panose="02010609060101010101" pitchFamily="49" charset="-122"/>
              </a:rPr>
              <a:t>[J]. </a:t>
            </a:r>
            <a:r>
              <a:rPr lang="zh-CN" altLang="zh-CN" dirty="0">
                <a:latin typeface="+mn-lt"/>
                <a:ea typeface="楷体" panose="02010609060101010101" pitchFamily="49" charset="-122"/>
              </a:rPr>
              <a:t>水力发电学报</a:t>
            </a:r>
            <a:r>
              <a:rPr lang="en-US" altLang="zh-CN" dirty="0">
                <a:latin typeface="+mn-lt"/>
                <a:ea typeface="楷体" panose="02010609060101010101" pitchFamily="49" charset="-122"/>
              </a:rPr>
              <a:t>, 2022, 41(1): 25-34.</a:t>
            </a:r>
            <a:endParaRPr lang="zh-CN" altLang="zh-CN" dirty="0">
              <a:latin typeface="+mn-lt"/>
              <a:ea typeface="楷体" panose="02010609060101010101" pitchFamily="49" charset="-122"/>
            </a:endParaRPr>
          </a:p>
          <a:p>
            <a:pPr>
              <a:lnSpc>
                <a:spcPct val="150000"/>
              </a:lnSpc>
              <a:spcAft>
                <a:spcPts val="0"/>
              </a:spcAft>
            </a:pPr>
            <a:r>
              <a:rPr lang="zh-CN" altLang="zh-CN" dirty="0">
                <a:solidFill>
                  <a:srgbClr val="FF0000"/>
                </a:solidFill>
                <a:latin typeface="+mn-lt"/>
                <a:ea typeface="楷体" panose="02010609060101010101" pitchFamily="49" charset="-122"/>
              </a:rPr>
              <a:t>论文：</a:t>
            </a:r>
            <a:r>
              <a:rPr lang="en-US" altLang="zh-CN" dirty="0">
                <a:latin typeface="+mn-lt"/>
                <a:ea typeface="楷体" panose="02010609060101010101" pitchFamily="49" charset="-122"/>
              </a:rPr>
              <a:t>[2] Wang H, Liu Q, Zhang H, </a:t>
            </a:r>
            <a:r>
              <a:rPr lang="en-US" altLang="zh-CN" dirty="0" err="1">
                <a:latin typeface="+mn-lt"/>
                <a:ea typeface="楷体" panose="02010609060101010101" pitchFamily="49" charset="-122"/>
              </a:rPr>
              <a:t>Jin</a:t>
            </a:r>
            <a:r>
              <a:rPr lang="en-US" altLang="zh-CN" dirty="0">
                <a:latin typeface="+mn-lt"/>
                <a:ea typeface="楷体" panose="02010609060101010101" pitchFamily="49" charset="-122"/>
              </a:rPr>
              <a:t> Y, Yu W. A Two-Stage Decision-Making Method Based on </a:t>
            </a:r>
            <a:r>
              <a:rPr lang="en-US" altLang="zh-CN" dirty="0" err="1">
                <a:latin typeface="+mn-lt"/>
                <a:ea typeface="楷体" panose="02010609060101010101" pitchFamily="49" charset="-122"/>
              </a:rPr>
              <a:t>WebGIS</a:t>
            </a:r>
            <a:r>
              <a:rPr lang="en-US" altLang="zh-CN" dirty="0">
                <a:latin typeface="+mn-lt"/>
                <a:ea typeface="楷体" panose="02010609060101010101" pitchFamily="49" charset="-122"/>
              </a:rPr>
              <a:t> for Bulk Material Transportation of Hydropower Construction. Energies. 2022; 15(5):1726. </a:t>
            </a:r>
            <a:r>
              <a:rPr lang="en-US" altLang="zh-CN" dirty="0">
                <a:latin typeface="+mn-lt"/>
                <a:ea typeface="楷体" panose="02010609060101010101" pitchFamily="49" charset="-122"/>
                <a:hlinkClick r:id="rId4"/>
              </a:rPr>
              <a:t>https://</a:t>
            </a:r>
            <a:r>
              <a:rPr lang="en-US" altLang="zh-CN" dirty="0" smtClean="0">
                <a:latin typeface="+mn-lt"/>
                <a:ea typeface="楷体" panose="02010609060101010101" pitchFamily="49" charset="-122"/>
                <a:hlinkClick r:id="rId4"/>
              </a:rPr>
              <a:t>doi.org/10.3390/en15051726</a:t>
            </a:r>
            <a:endParaRPr lang="en-US" altLang="zh-CN" dirty="0" smtClean="0">
              <a:latin typeface="+mn-lt"/>
              <a:ea typeface="楷体" panose="02010609060101010101" pitchFamily="49" charset="-122"/>
            </a:endParaRPr>
          </a:p>
          <a:p>
            <a:pPr>
              <a:lnSpc>
                <a:spcPct val="150000"/>
              </a:lnSpc>
              <a:spcAft>
                <a:spcPts val="0"/>
              </a:spcAft>
            </a:pPr>
            <a:r>
              <a:rPr lang="zh-CN" altLang="en-US" dirty="0">
                <a:solidFill>
                  <a:srgbClr val="FF0000"/>
                </a:solidFill>
                <a:latin typeface="+mn-lt"/>
                <a:ea typeface="楷体" panose="02010609060101010101" pitchFamily="49" charset="-122"/>
              </a:rPr>
              <a:t>软著：</a:t>
            </a:r>
            <a:r>
              <a:rPr lang="zh-CN" altLang="en-US" dirty="0">
                <a:latin typeface="+mn-lt"/>
                <a:ea typeface="楷体" panose="02010609060101010101" pitchFamily="49" charset="-122"/>
              </a:rPr>
              <a:t>王浩</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刘全</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等</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水利水电工程对外交通辅助设计软件（登记号：</a:t>
            </a:r>
            <a:r>
              <a:rPr lang="en-US" altLang="zh-CN" dirty="0">
                <a:latin typeface="+mn-lt"/>
                <a:ea typeface="楷体" panose="02010609060101010101" pitchFamily="49" charset="-122"/>
              </a:rPr>
              <a:t>2021SRO877046</a:t>
            </a:r>
            <a:r>
              <a:rPr lang="zh-CN" altLang="en-US" dirty="0">
                <a:latin typeface="+mn-lt"/>
                <a:ea typeface="楷体" panose="02010609060101010101" pitchFamily="49" charset="-122"/>
              </a:rPr>
              <a:t>）</a:t>
            </a:r>
            <a:r>
              <a:rPr lang="en-US" altLang="zh-CN" dirty="0">
                <a:latin typeface="+mn-lt"/>
                <a:ea typeface="楷体" panose="02010609060101010101" pitchFamily="49" charset="-122"/>
              </a:rPr>
              <a:t>.</a:t>
            </a:r>
          </a:p>
          <a:p>
            <a:pPr>
              <a:lnSpc>
                <a:spcPct val="150000"/>
              </a:lnSpc>
              <a:spcAft>
                <a:spcPts val="0"/>
              </a:spcAft>
            </a:pPr>
            <a:r>
              <a:rPr lang="zh-CN" altLang="en-US" dirty="0">
                <a:solidFill>
                  <a:srgbClr val="FF0000"/>
                </a:solidFill>
                <a:latin typeface="+mn-lt"/>
                <a:ea typeface="楷体" panose="02010609060101010101" pitchFamily="49" charset="-122"/>
              </a:rPr>
              <a:t>软著：</a:t>
            </a:r>
            <a:r>
              <a:rPr lang="zh-CN" altLang="en-US" dirty="0">
                <a:latin typeface="+mn-lt"/>
                <a:ea typeface="楷体" panose="02010609060101010101" pitchFamily="49" charset="-122"/>
              </a:rPr>
              <a:t>刘全</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王浩</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等</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城市爆源监控和突发爆炸影响可视化系统（登记号：</a:t>
            </a:r>
            <a:r>
              <a:rPr lang="en-US" altLang="zh-CN" dirty="0">
                <a:latin typeface="+mn-lt"/>
                <a:ea typeface="楷体" panose="02010609060101010101" pitchFamily="49" charset="-122"/>
              </a:rPr>
              <a:t>2020SR1897046</a:t>
            </a:r>
            <a:r>
              <a:rPr lang="zh-CN" altLang="en-US" dirty="0">
                <a:latin typeface="+mn-lt"/>
                <a:ea typeface="楷体" panose="02010609060101010101" pitchFamily="49" charset="-122"/>
              </a:rPr>
              <a:t>）</a:t>
            </a:r>
            <a:r>
              <a:rPr lang="en-US" altLang="zh-CN" dirty="0">
                <a:latin typeface="+mn-lt"/>
                <a:ea typeface="楷体" panose="02010609060101010101" pitchFamily="49" charset="-122"/>
              </a:rPr>
              <a:t>.</a:t>
            </a:r>
          </a:p>
          <a:p>
            <a:pPr>
              <a:lnSpc>
                <a:spcPct val="150000"/>
              </a:lnSpc>
              <a:spcAft>
                <a:spcPts val="0"/>
              </a:spcAft>
            </a:pPr>
            <a:r>
              <a:rPr lang="zh-CN" altLang="en-US" dirty="0">
                <a:solidFill>
                  <a:srgbClr val="FF0000"/>
                </a:solidFill>
                <a:latin typeface="+mn-lt"/>
                <a:ea typeface="楷体" panose="02010609060101010101" pitchFamily="49" charset="-122"/>
              </a:rPr>
              <a:t>软著：</a:t>
            </a:r>
            <a:r>
              <a:rPr lang="zh-CN" altLang="en-US" dirty="0">
                <a:latin typeface="+mn-lt"/>
                <a:ea typeface="楷体" panose="02010609060101010101" pitchFamily="49" charset="-122"/>
              </a:rPr>
              <a:t>刘全</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王浩</a:t>
            </a:r>
            <a:r>
              <a:rPr lang="en-US" altLang="zh-CN" dirty="0">
                <a:latin typeface="+mn-lt"/>
                <a:ea typeface="楷体" panose="02010609060101010101" pitchFamily="49" charset="-122"/>
              </a:rPr>
              <a:t>, </a:t>
            </a:r>
            <a:r>
              <a:rPr lang="zh-CN" altLang="en-US" dirty="0">
                <a:latin typeface="+mn-lt"/>
                <a:ea typeface="楷体" panose="02010609060101010101" pitchFamily="49" charset="-122"/>
              </a:rPr>
              <a:t>等</a:t>
            </a:r>
            <a:r>
              <a:rPr lang="en-US" altLang="zh-CN" dirty="0">
                <a:latin typeface="+mn-lt"/>
                <a:ea typeface="楷体" panose="02010609060101010101" pitchFamily="49" charset="-122"/>
              </a:rPr>
              <a:t>.</a:t>
            </a:r>
            <a:r>
              <a:rPr lang="zh-CN" altLang="en-US" dirty="0">
                <a:latin typeface="+mn-lt"/>
                <a:ea typeface="楷体" panose="02010609060101010101" pitchFamily="49" charset="-122"/>
              </a:rPr>
              <a:t>白鹤滩水电站可研阶段施工总布置料物调运仿真系统（登记号：</a:t>
            </a:r>
            <a:r>
              <a:rPr lang="en-US" altLang="zh-CN" dirty="0">
                <a:latin typeface="+mn-lt"/>
                <a:ea typeface="楷体" panose="02010609060101010101" pitchFamily="49" charset="-122"/>
              </a:rPr>
              <a:t>2021SRO971925</a:t>
            </a:r>
            <a:r>
              <a:rPr lang="zh-CN" altLang="en-US" dirty="0">
                <a:latin typeface="+mn-lt"/>
                <a:ea typeface="楷体" panose="02010609060101010101" pitchFamily="49" charset="-122"/>
              </a:rPr>
              <a:t>）</a:t>
            </a:r>
            <a:r>
              <a:rPr lang="en-US" altLang="zh-CN" dirty="0" smtClean="0">
                <a:latin typeface="+mn-lt"/>
                <a:ea typeface="楷体" panose="02010609060101010101" pitchFamily="49" charset="-122"/>
              </a:rPr>
              <a:t>.</a:t>
            </a:r>
            <a:endParaRPr lang="en-US" altLang="zh-CN" dirty="0">
              <a:latin typeface="+mn-lt"/>
              <a:ea typeface="楷体" panose="02010609060101010101" pitchFamily="49" charset="-122"/>
            </a:endParaRPr>
          </a:p>
        </p:txBody>
      </p:sp>
      <p:sp>
        <p:nvSpPr>
          <p:cNvPr id="7" name="灯片编号占位符 6"/>
          <p:cNvSpPr>
            <a:spLocks noGrp="1"/>
          </p:cNvSpPr>
          <p:nvPr>
            <p:ph type="sldNum" sz="quarter" idx="10"/>
          </p:nvPr>
        </p:nvSpPr>
        <p:spPr/>
        <p:txBody>
          <a:bodyPr/>
          <a:lstStyle/>
          <a:p>
            <a:fld id="{6F42FFB2-4EF5-4478-B682-9BF6E88FFDD2}" type="slidenum">
              <a:rPr lang="zh-CN" altLang="en-US" smtClean="0"/>
              <a:t>32</a:t>
            </a:fld>
            <a:endParaRPr lang="zh-CN" altLang="en-US"/>
          </a:p>
        </p:txBody>
      </p:sp>
    </p:spTree>
    <p:custDataLst>
      <p:tags r:id="rId1"/>
    </p:custDataLst>
    <p:extLst>
      <p:ext uri="{BB962C8B-B14F-4D97-AF65-F5344CB8AC3E}">
        <p14:creationId xmlns:p14="http://schemas.microsoft.com/office/powerpoint/2010/main" val="1258972219"/>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397375" y="-917962"/>
            <a:ext cx="219932" cy="276999"/>
          </a:xfrm>
          <a:prstGeom prst="rect">
            <a:avLst/>
          </a:prstGeom>
          <a:noFill/>
          <a:ln w="19050">
            <a:noFill/>
            <a:miter lim="800000"/>
            <a:headEnd/>
            <a:tailEnd/>
          </a:ln>
        </p:spPr>
        <p:txBody>
          <a:bodyPr wrap="none" anchor="ctr">
            <a:spAutoFit/>
          </a:bodyPr>
          <a:lstStyle/>
          <a:p>
            <a:pPr>
              <a:lnSpc>
                <a:spcPct val="120000"/>
              </a:lnSpc>
              <a:buClr>
                <a:srgbClr val="A50021"/>
              </a:buClr>
              <a:buFont typeface="Arial Unicode MS" pitchFamily="34" charset="-122"/>
              <a:buNone/>
            </a:pPr>
            <a:r>
              <a:rPr lang="en-US" altLang="zh-CN" sz="1000" b="0">
                <a:ea typeface="黑体" pitchFamily="49" charset="-122"/>
              </a:rPr>
              <a:t>.</a:t>
            </a:r>
            <a:endParaRPr lang="en-US" altLang="zh-CN" sz="1800" b="0">
              <a:ea typeface="黑体" pitchFamily="49" charset="-122"/>
            </a:endParaRPr>
          </a:p>
        </p:txBody>
      </p:sp>
      <p:sp>
        <p:nvSpPr>
          <p:cNvPr id="50179" name="Rectangle 3"/>
          <p:cNvSpPr>
            <a:spLocks noChangeArrowheads="1"/>
          </p:cNvSpPr>
          <p:nvPr/>
        </p:nvSpPr>
        <p:spPr bwMode="auto">
          <a:xfrm>
            <a:off x="5609776" y="2211973"/>
            <a:ext cx="388248" cy="338554"/>
          </a:xfrm>
          <a:prstGeom prst="rect">
            <a:avLst/>
          </a:prstGeom>
          <a:noFill/>
          <a:ln w="9525" algn="ctr">
            <a:noFill/>
            <a:miter lim="800000"/>
            <a:headEnd/>
            <a:tailEnd/>
          </a:ln>
        </p:spPr>
        <p:txBody>
          <a:bodyPr wrap="none" anchor="ctr">
            <a:spAutoFit/>
          </a:bodyPr>
          <a:lstStyle/>
          <a:p>
            <a:pPr algn="ctr">
              <a:lnSpc>
                <a:spcPct val="80000"/>
              </a:lnSpc>
              <a:spcBef>
                <a:spcPct val="20000"/>
              </a:spcBef>
              <a:buClr>
                <a:schemeClr val="hlink"/>
              </a:buClr>
              <a:buFont typeface="Wingdings" pitchFamily="2" charset="2"/>
              <a:buChar char="Ø"/>
            </a:pPr>
            <a:endParaRPr lang="zh-CN" altLang="en-US">
              <a:ea typeface="黑体" pitchFamily="49" charset="-122"/>
            </a:endParaRPr>
          </a:p>
        </p:txBody>
      </p:sp>
      <p:sp>
        <p:nvSpPr>
          <p:cNvPr id="297989" name="Rectangle 5"/>
          <p:cNvSpPr>
            <a:spLocks noChangeArrowheads="1"/>
          </p:cNvSpPr>
          <p:nvPr/>
        </p:nvSpPr>
        <p:spPr bwMode="auto">
          <a:xfrm>
            <a:off x="1524000" y="4050298"/>
            <a:ext cx="9144000" cy="338554"/>
          </a:xfrm>
          <a:prstGeom prst="rect">
            <a:avLst/>
          </a:prstGeom>
          <a:gradFill rotWithShape="1">
            <a:gsLst>
              <a:gs pos="0">
                <a:schemeClr val="bg1"/>
              </a:gs>
              <a:gs pos="100000">
                <a:schemeClr val="bg1">
                  <a:gamma/>
                  <a:shade val="0"/>
                  <a:invGamma/>
                  <a:alpha val="0"/>
                </a:schemeClr>
              </a:gs>
            </a:gsLst>
            <a:lin ang="5400000" scaled="1"/>
          </a:gradFill>
          <a:ln w="25400" algn="ctr">
            <a:noFill/>
            <a:miter lim="800000"/>
            <a:headEnd/>
            <a:tailEnd/>
          </a:ln>
          <a:effectLst/>
        </p:spPr>
        <p:txBody>
          <a:bodyPr anchor="ctr">
            <a:spAutoFit/>
          </a:bodyPr>
          <a:lstStyle/>
          <a:p>
            <a:pPr algn="ctr">
              <a:lnSpc>
                <a:spcPct val="80000"/>
              </a:lnSpc>
              <a:spcBef>
                <a:spcPct val="20000"/>
              </a:spcBef>
              <a:buClr>
                <a:schemeClr val="hlink"/>
              </a:buClr>
              <a:buFont typeface="Wingdings" pitchFamily="2" charset="2"/>
              <a:buChar char="Ø"/>
              <a:defRPr/>
            </a:pPr>
            <a:endParaRPr lang="zh-CN" altLang="en-US" dirty="0">
              <a:ea typeface="黑体" pitchFamily="49" charset="-122"/>
            </a:endParaRPr>
          </a:p>
        </p:txBody>
      </p:sp>
      <p:sp>
        <p:nvSpPr>
          <p:cNvPr id="6" name="文本框 5">
            <a:extLst>
              <a:ext uri="{FF2B5EF4-FFF2-40B4-BE49-F238E27FC236}">
                <a16:creationId xmlns:a16="http://schemas.microsoft.com/office/drawing/2014/main" id="{BA94E57D-C400-42D4-AA84-5E979B5B54F5}"/>
              </a:ext>
            </a:extLst>
          </p:cNvPr>
          <p:cNvSpPr txBox="1"/>
          <p:nvPr/>
        </p:nvSpPr>
        <p:spPr>
          <a:xfrm>
            <a:off x="2628900" y="2667000"/>
            <a:ext cx="6934200" cy="1569660"/>
          </a:xfrm>
          <a:prstGeom prst="rect">
            <a:avLst/>
          </a:prstGeom>
          <a:noFill/>
        </p:spPr>
        <p:txBody>
          <a:bodyPr wrap="square" rtlCol="0">
            <a:spAutoFit/>
          </a:bodyPr>
          <a:lstStyle/>
          <a:p>
            <a:pPr algn="ctr"/>
            <a:r>
              <a:rPr lang="zh-CN" altLang="en-US" sz="4800" dirty="0">
                <a:latin typeface="黑体" panose="02010609060101010101" pitchFamily="49" charset="-122"/>
                <a:ea typeface="黑体" panose="02010609060101010101" pitchFamily="49" charset="-122"/>
              </a:rPr>
              <a:t>感谢各位答辩委员的垂听</a:t>
            </a:r>
            <a:endParaRPr lang="en-US" altLang="zh-CN" sz="4800" dirty="0">
              <a:latin typeface="黑体" panose="02010609060101010101" pitchFamily="49" charset="-122"/>
              <a:ea typeface="黑体" panose="02010609060101010101" pitchFamily="49" charset="-122"/>
            </a:endParaRPr>
          </a:p>
          <a:p>
            <a:pPr algn="ctr"/>
            <a:r>
              <a:rPr lang="zh-CN" altLang="en-US" sz="4800" dirty="0">
                <a:latin typeface="黑体" panose="02010609060101010101" pitchFamily="49" charset="-122"/>
                <a:ea typeface="黑体" panose="02010609060101010101" pitchFamily="49" charset="-122"/>
              </a:rPr>
              <a:t>敬请批评指正！</a:t>
            </a:r>
          </a:p>
        </p:txBody>
      </p:sp>
    </p:spTree>
    <p:extLst>
      <p:ext uri="{BB962C8B-B14F-4D97-AF65-F5344CB8AC3E}">
        <p14:creationId xmlns:p14="http://schemas.microsoft.com/office/powerpoint/2010/main" val="117084231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522033" y="244521"/>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a:solidFill>
                  <a:schemeClr val="accent2"/>
                </a:solidFill>
                <a:latin typeface="楷体" panose="02010609060101010101" pitchFamily="49" charset="-122"/>
                <a:ea typeface="楷体" panose="02010609060101010101" pitchFamily="49" charset="-122"/>
              </a:rPr>
              <a:t>1.1 </a:t>
            </a:r>
            <a:r>
              <a:rPr lang="zh-CN" altLang="en-US" sz="2800" dirty="0">
                <a:solidFill>
                  <a:schemeClr val="accent2"/>
                </a:solidFill>
                <a:latin typeface="楷体" panose="02010609060101010101" pitchFamily="49" charset="-122"/>
                <a:ea typeface="楷体" panose="02010609060101010101" pitchFamily="49" charset="-122"/>
              </a:rPr>
              <a:t>研究背景及意义</a:t>
            </a:r>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66" y="1686040"/>
            <a:ext cx="3412480" cy="2232000"/>
          </a:xfrm>
          <a:prstGeom prst="rect">
            <a:avLst/>
          </a:prstGeom>
        </p:spPr>
      </p:pic>
      <p:sp>
        <p:nvSpPr>
          <p:cNvPr id="33"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609600" y="1203617"/>
            <a:ext cx="1822935"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a:solidFill>
                  <a:srgbClr val="404040"/>
                </a:solidFill>
                <a:latin typeface="楷体" panose="02010609060101010101" pitchFamily="49" charset="-122"/>
                <a:ea typeface="楷体" panose="02010609060101010101" pitchFamily="49" charset="-122"/>
              </a:defRPr>
            </a:lvl1pPr>
          </a:lstStyle>
          <a:p>
            <a:r>
              <a:rPr lang="zh-CN" altLang="en-US" sz="2400" dirty="0"/>
              <a:t>远景规划</a:t>
            </a:r>
            <a:r>
              <a:rPr lang="en-US" altLang="zh-CN" sz="2400" dirty="0"/>
              <a:t>:</a:t>
            </a:r>
            <a:endParaRPr lang="zh-CN" altLang="en-US" sz="2400" dirty="0"/>
          </a:p>
        </p:txBody>
      </p:sp>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866" y="1524000"/>
            <a:ext cx="2682240" cy="2758440"/>
          </a:xfrm>
          <a:prstGeom prst="rect">
            <a:avLst/>
          </a:prstGeom>
          <a:effectLst>
            <a:softEdge rad="31750"/>
          </a:effectLst>
        </p:spPr>
      </p:pic>
      <p:sp>
        <p:nvSpPr>
          <p:cNvPr id="3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625642" y="1081109"/>
            <a:ext cx="6817614" cy="535531"/>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20000"/>
              </a:lnSpc>
              <a:buClr>
                <a:srgbClr val="A50021"/>
              </a:buClr>
              <a:buFont typeface="Arial" panose="020B0604020202020204" pitchFamily="34" charset="0"/>
              <a:buNone/>
              <a:defRPr>
                <a:solidFill>
                  <a:srgbClr val="404040"/>
                </a:solidFill>
                <a:latin typeface="楷体" panose="02010609060101010101" pitchFamily="49" charset="-122"/>
                <a:ea typeface="楷体" panose="02010609060101010101" pitchFamily="49" charset="-122"/>
              </a:defRPr>
            </a:lvl1pPr>
            <a:lvl2pPr marL="742950" indent="-285750">
              <a:lnSpc>
                <a:spcPct val="90000"/>
              </a:lnSpc>
              <a:spcBef>
                <a:spcPts val="500"/>
              </a:spcBef>
              <a:buFont typeface="Arial" panose="020B0604020202020204" pitchFamily="34" charset="0"/>
              <a:buChar char="•"/>
              <a:defRPr sz="2400">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等线" panose="02010600030101010101" pitchFamily="2" charset="-122"/>
                <a:ea typeface="等线" panose="02010600030101010101" pitchFamily="2" charset="-122"/>
              </a:defRPr>
            </a:lvl9pPr>
          </a:lstStyle>
          <a:p>
            <a:r>
              <a:rPr lang="en-US" altLang="zh-CN" sz="2400" dirty="0"/>
              <a:t>2021</a:t>
            </a:r>
            <a:r>
              <a:rPr lang="zh-CN" altLang="en-US" sz="2400" dirty="0"/>
              <a:t>年我国发电量份额及可再生能源发电量占比</a:t>
            </a:r>
            <a:r>
              <a:rPr lang="en-US" altLang="zh-CN" sz="2400" dirty="0"/>
              <a:t>:</a:t>
            </a:r>
            <a:endParaRPr lang="zh-CN" altLang="en-US" sz="2400" dirty="0"/>
          </a:p>
        </p:txBody>
      </p:sp>
      <p:pic>
        <p:nvPicPr>
          <p:cNvPr id="36" name="图片 35"/>
          <p:cNvPicPr>
            <a:picLocks noChangeAspect="1"/>
          </p:cNvPicPr>
          <p:nvPr/>
        </p:nvPicPr>
        <p:blipFill>
          <a:blip r:embed="rId6"/>
          <a:stretch>
            <a:fillRect/>
          </a:stretch>
        </p:blipFill>
        <p:spPr>
          <a:xfrm>
            <a:off x="8755907" y="1662600"/>
            <a:ext cx="2770907" cy="2376000"/>
          </a:xfrm>
          <a:prstGeom prst="rect">
            <a:avLst/>
          </a:prstGeom>
          <a:effectLst>
            <a:softEdge rad="31750"/>
          </a:effectLst>
        </p:spPr>
      </p:pic>
      <p:sp>
        <p:nvSpPr>
          <p:cNvPr id="37"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10374923" y="2611109"/>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54%</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0"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9181199" y="2673336"/>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26.3%</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6"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9278693" y="2104034"/>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13.1%</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7"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9811151" y="1854862"/>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6.6%</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8"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4590918" y="6110218"/>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29.8%</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9" name="左大括号 8"/>
          <p:cNvSpPr/>
          <p:nvPr/>
        </p:nvSpPr>
        <p:spPr bwMode="auto">
          <a:xfrm>
            <a:off x="7792806" y="1752600"/>
            <a:ext cx="953429" cy="2232000"/>
          </a:xfrm>
          <a:prstGeom prst="leftBrace">
            <a:avLst>
              <a:gd name="adj1" fmla="val 17924"/>
              <a:gd name="adj2" fmla="val 58375"/>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20000"/>
              </a:lnSpc>
              <a:spcBef>
                <a:spcPct val="0"/>
              </a:spcBef>
              <a:spcAft>
                <a:spcPct val="0"/>
              </a:spcAft>
              <a:buClr>
                <a:srgbClr val="A50021"/>
              </a:buClr>
              <a:buSzTx/>
              <a:buFont typeface="Arial Unicode MS" pitchFamily="34" charset="-122"/>
              <a:buNone/>
              <a:tabLst/>
            </a:pPr>
            <a:endParaRPr kumimoji="1" lang="zh-CN" altLang="en-US" sz="20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p:txBody>
      </p:sp>
      <p:sp>
        <p:nvSpPr>
          <p:cNvPr id="54"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609600" y="4059203"/>
            <a:ext cx="1822935"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a:t>政策支持</a:t>
            </a:r>
            <a:r>
              <a:rPr lang="en-US" altLang="zh-CN" dirty="0"/>
              <a:t>:</a:t>
            </a:r>
            <a:endParaRPr lang="zh-CN" altLang="en-US" dirty="0"/>
          </a:p>
        </p:txBody>
      </p:sp>
      <p:sp>
        <p:nvSpPr>
          <p:cNvPr id="11" name="右箭头 10"/>
          <p:cNvSpPr/>
          <p:nvPr/>
        </p:nvSpPr>
        <p:spPr bwMode="auto">
          <a:xfrm>
            <a:off x="3999346" y="2362200"/>
            <a:ext cx="801254" cy="838200"/>
          </a:xfrm>
          <a:prstGeom prst="rightArrow">
            <a:avLst/>
          </a:prstGeom>
          <a:gradFill rotWithShape="0">
            <a:gsLst>
              <a:gs pos="0">
                <a:srgbClr val="8ED5E6"/>
              </a:gs>
              <a:gs pos="100000">
                <a:srgbClr val="00A0C6"/>
              </a:gs>
            </a:gsLst>
            <a:lin ang="0" scaled="1"/>
          </a:gradFill>
          <a:ln w="9525">
            <a:noFill/>
            <a:round/>
            <a:headEnd/>
            <a:tailEnd/>
          </a:ln>
        </p:spPr>
        <p:txBody>
          <a:bodyPr rtlCol="0" anchor="ctr"/>
          <a:lstStyle/>
          <a:p>
            <a:pPr algn="ctr"/>
            <a:endParaRPr lang="zh-CN" altLang="en-US">
              <a:latin typeface="楷体" panose="02010609060101010101" pitchFamily="49" charset="-122"/>
              <a:ea typeface="楷体" panose="02010609060101010101" pitchFamily="49"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362203197"/>
              </p:ext>
            </p:extLst>
          </p:nvPr>
        </p:nvGraphicFramePr>
        <p:xfrm>
          <a:off x="586866" y="4597400"/>
          <a:ext cx="10995534" cy="2108200"/>
        </p:xfrm>
        <a:graphic>
          <a:graphicData uri="http://schemas.openxmlformats.org/drawingml/2006/table">
            <a:tbl>
              <a:tblPr firstRow="1" bandRow="1">
                <a:tableStyleId>{00A15C55-8517-42AA-B614-E9B94910E393}</a:tableStyleId>
              </a:tblPr>
              <a:tblGrid>
                <a:gridCol w="1174097">
                  <a:extLst>
                    <a:ext uri="{9D8B030D-6E8A-4147-A177-3AD203B41FA5}">
                      <a16:colId xmlns:a16="http://schemas.microsoft.com/office/drawing/2014/main" val="709763614"/>
                    </a:ext>
                  </a:extLst>
                </a:gridCol>
                <a:gridCol w="4528053">
                  <a:extLst>
                    <a:ext uri="{9D8B030D-6E8A-4147-A177-3AD203B41FA5}">
                      <a16:colId xmlns:a16="http://schemas.microsoft.com/office/drawing/2014/main" val="416907462"/>
                    </a:ext>
                  </a:extLst>
                </a:gridCol>
                <a:gridCol w="5293384">
                  <a:extLst>
                    <a:ext uri="{9D8B030D-6E8A-4147-A177-3AD203B41FA5}">
                      <a16:colId xmlns:a16="http://schemas.microsoft.com/office/drawing/2014/main" val="58847378"/>
                    </a:ext>
                  </a:extLst>
                </a:gridCol>
              </a:tblGrid>
              <a:tr h="370840">
                <a:tc>
                  <a:txBody>
                    <a:bodyPr/>
                    <a:lstStyle/>
                    <a:p>
                      <a:pPr algn="ctr"/>
                      <a:r>
                        <a:rPr lang="zh-CN" altLang="en-US" dirty="0" smtClean="0"/>
                        <a:t>时间</a:t>
                      </a:r>
                      <a:endParaRPr lang="zh-CN" altLang="en-US" dirty="0"/>
                    </a:p>
                  </a:txBody>
                  <a:tcPr anchor="ctr">
                    <a:solidFill>
                      <a:srgbClr val="CC0000"/>
                    </a:solidFill>
                  </a:tcPr>
                </a:tc>
                <a:tc>
                  <a:txBody>
                    <a:bodyPr/>
                    <a:lstStyle/>
                    <a:p>
                      <a:pPr algn="ctr"/>
                      <a:r>
                        <a:rPr lang="zh-CN" altLang="en-US" dirty="0" smtClean="0"/>
                        <a:t>政策文件</a:t>
                      </a:r>
                      <a:endParaRPr lang="zh-CN" altLang="en-US" dirty="0"/>
                    </a:p>
                  </a:txBody>
                  <a:tcPr anchor="ctr">
                    <a:solidFill>
                      <a:srgbClr val="CC0000"/>
                    </a:solidFill>
                  </a:tcPr>
                </a:tc>
                <a:tc>
                  <a:txBody>
                    <a:bodyPr/>
                    <a:lstStyle/>
                    <a:p>
                      <a:pPr algn="ctr"/>
                      <a:r>
                        <a:rPr lang="zh-CN" altLang="en-US" dirty="0" smtClean="0"/>
                        <a:t>相关内容</a:t>
                      </a:r>
                      <a:endParaRPr lang="zh-CN" altLang="en-US" dirty="0"/>
                    </a:p>
                  </a:txBody>
                  <a:tcPr anchor="ctr">
                    <a:solidFill>
                      <a:srgbClr val="CC0000"/>
                    </a:solidFill>
                  </a:tcPr>
                </a:tc>
                <a:extLst>
                  <a:ext uri="{0D108BD9-81ED-4DB2-BD59-A6C34878D82A}">
                    <a16:rowId xmlns:a16="http://schemas.microsoft.com/office/drawing/2014/main" val="3759319465"/>
                  </a:ext>
                </a:extLst>
              </a:tr>
              <a:tr h="370840">
                <a:tc>
                  <a:txBody>
                    <a:bodyPr/>
                    <a:lstStyle/>
                    <a:p>
                      <a:r>
                        <a:rPr lang="en-US" altLang="zh-CN" sz="1600" dirty="0" smtClean="0"/>
                        <a:t>2021.10.24</a:t>
                      </a:r>
                      <a:endParaRPr lang="zh-CN" altLang="en-US" sz="1600" dirty="0"/>
                    </a:p>
                  </a:txBody>
                  <a:tcPr anchor="ctr"/>
                </a:tc>
                <a:tc>
                  <a:txBody>
                    <a:bodyPr/>
                    <a:lstStyle/>
                    <a:p>
                      <a:r>
                        <a:rPr lang="zh-CN" altLang="en-US" sz="1600" dirty="0" smtClean="0"/>
                        <a:t>国务院关于印发</a:t>
                      </a:r>
                      <a:r>
                        <a:rPr lang="en-US" altLang="zh-CN" sz="1600" dirty="0" smtClean="0"/>
                        <a:t>2030</a:t>
                      </a:r>
                      <a:r>
                        <a:rPr lang="zh-CN" altLang="en-US" sz="1600" dirty="0" smtClean="0"/>
                        <a:t>年前碳达峰行动方案的通知</a:t>
                      </a:r>
                      <a:endParaRPr lang="zh-CN" altLang="en-US" sz="1600" dirty="0"/>
                    </a:p>
                  </a:txBody>
                  <a:tcPr anchor="ctr"/>
                </a:tc>
                <a:tc>
                  <a:txBody>
                    <a:bodyPr/>
                    <a:lstStyle/>
                    <a:p>
                      <a:r>
                        <a:rPr lang="zh-CN" altLang="en-US" sz="1600" kern="1200" dirty="0" smtClean="0">
                          <a:effectLst/>
                        </a:rPr>
                        <a:t>推动金沙江上游、澜沧江上游、雅砻江中游、黄河上游等已纳入规划、符合生态保护要求的水电项目开工建设。</a:t>
                      </a:r>
                      <a:endParaRPr lang="zh-CN" altLang="en-US" sz="1600" dirty="0"/>
                    </a:p>
                  </a:txBody>
                  <a:tcPr anchor="ctr"/>
                </a:tc>
                <a:extLst>
                  <a:ext uri="{0D108BD9-81ED-4DB2-BD59-A6C34878D82A}">
                    <a16:rowId xmlns:a16="http://schemas.microsoft.com/office/drawing/2014/main" val="3717173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2021.10.21</a:t>
                      </a:r>
                      <a:endParaRPr lang="zh-CN" altLang="en-US" sz="1600" kern="1200" dirty="0" smtClean="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中共中央 国务院印发</a:t>
                      </a:r>
                      <a:r>
                        <a:rPr lang="en-US" altLang="zh-CN" sz="1600" kern="1200" dirty="0" smtClean="0"/>
                        <a:t>《</a:t>
                      </a:r>
                      <a:r>
                        <a:rPr lang="zh-CN" altLang="en-US" sz="1600" kern="1200" dirty="0" smtClean="0"/>
                        <a:t>成渝地区双城经济圈建设规划纲要</a:t>
                      </a:r>
                      <a:r>
                        <a:rPr lang="en-US" altLang="zh-CN" sz="1600" kern="1200" dirty="0" smtClean="0"/>
                        <a:t>》</a:t>
                      </a:r>
                      <a:endParaRPr lang="en-US" altLang="zh-CN" sz="1600" kern="1200" dirty="0" smtClean="0">
                        <a:solidFill>
                          <a:schemeClr val="dk1"/>
                        </a:solidFill>
                        <a:latin typeface="+mn-lt"/>
                        <a:ea typeface="+mn-ea"/>
                        <a:cs typeface="+mn-cs"/>
                      </a:endParaRPr>
                    </a:p>
                  </a:txBody>
                  <a:tcPr anchor="ctr"/>
                </a:tc>
                <a:tc>
                  <a:txBody>
                    <a:bodyPr/>
                    <a:lstStyle/>
                    <a:p>
                      <a:r>
                        <a:rPr lang="zh-CN" altLang="en-US" sz="1600" kern="1200" dirty="0" smtClean="0"/>
                        <a:t>稳步推进金沙江、雅砻江、大渡河水电基地开发，优先建设具有调节能力的水库电站。</a:t>
                      </a:r>
                      <a:endParaRPr lang="zh-CN" altLang="en-US" sz="1600" kern="1200" dirty="0">
                        <a:solidFill>
                          <a:schemeClr val="dk1"/>
                        </a:solidFill>
                        <a:latin typeface="+mn-lt"/>
                        <a:ea typeface="+mn-ea"/>
                        <a:cs typeface="+mn-cs"/>
                      </a:endParaRPr>
                    </a:p>
                  </a:txBody>
                  <a:tcPr anchor="ctr"/>
                </a:tc>
                <a:extLst>
                  <a:ext uri="{0D108BD9-81ED-4DB2-BD59-A6C34878D82A}">
                    <a16:rowId xmlns:a16="http://schemas.microsoft.com/office/drawing/2014/main" val="856441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2021.03.13</a:t>
                      </a:r>
                      <a:endParaRPr lang="zh-CN" altLang="en-US" sz="1600" kern="1200" dirty="0" smtClean="0"/>
                    </a:p>
                    <a:p>
                      <a:endParaRPr lang="zh-CN" altLang="en-US" sz="16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中华人民共和国国民经济和社会发展第十四个五年规划和</a:t>
                      </a:r>
                      <a:r>
                        <a:rPr lang="en-US" altLang="zh-CN" sz="1600" kern="1200" dirty="0" smtClean="0"/>
                        <a:t>2035</a:t>
                      </a:r>
                      <a:r>
                        <a:rPr lang="zh-CN" altLang="en-US" sz="1600" kern="1200" dirty="0" smtClean="0"/>
                        <a:t>年远景目标纲要</a:t>
                      </a:r>
                      <a:endParaRPr lang="zh-CN" altLang="en-US" sz="1600" kern="1200" dirty="0" smtClean="0">
                        <a:solidFill>
                          <a:schemeClr val="dk1"/>
                        </a:solidFill>
                        <a:latin typeface="+mn-lt"/>
                        <a:ea typeface="+mn-ea"/>
                        <a:cs typeface="+mn-cs"/>
                      </a:endParaRPr>
                    </a:p>
                  </a:txBody>
                  <a:tcPr anchor="ctr"/>
                </a:tc>
                <a:tc>
                  <a:txBody>
                    <a:bodyPr/>
                    <a:lstStyle/>
                    <a:p>
                      <a:r>
                        <a:rPr lang="zh-CN" altLang="en-US" sz="1600" kern="1200" dirty="0" smtClean="0"/>
                        <a:t>建设雅鲁藏布江下游水电基地。建设金沙江上下游、雅袭江流域、黄河上游和几字湾等清洁能源基地。</a:t>
                      </a:r>
                      <a:endParaRPr lang="zh-CN" altLang="en-US" sz="1600" kern="1200" dirty="0">
                        <a:solidFill>
                          <a:schemeClr val="dk1"/>
                        </a:solidFill>
                        <a:latin typeface="+mn-lt"/>
                        <a:ea typeface="+mn-ea"/>
                        <a:cs typeface="+mn-cs"/>
                      </a:endParaRPr>
                    </a:p>
                  </a:txBody>
                  <a:tcPr anchor="ctr"/>
                </a:tc>
                <a:extLst>
                  <a:ext uri="{0D108BD9-81ED-4DB2-BD59-A6C34878D82A}">
                    <a16:rowId xmlns:a16="http://schemas.microsoft.com/office/drawing/2014/main" val="3614038350"/>
                  </a:ext>
                </a:extLst>
              </a:tr>
            </a:tbl>
          </a:graphicData>
        </a:graphic>
      </p:graphicFrame>
      <p:sp>
        <p:nvSpPr>
          <p:cNvPr id="17"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5642118" y="3513818"/>
            <a:ext cx="859728" cy="37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0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29.8%</a:t>
            </a:r>
            <a:endParaRPr lang="zh-CN" altLang="zh-CN" sz="20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0"/>
          </p:nvPr>
        </p:nvSpPr>
        <p:spPr/>
        <p:txBody>
          <a:bodyPr/>
          <a:lstStyle/>
          <a:p>
            <a:fld id="{6F42FFB2-4EF5-4478-B682-9BF6E88FFDD2}" type="slidenum">
              <a:rPr lang="zh-CN" altLang="en-US" smtClean="0"/>
              <a:t>4</a:t>
            </a:fld>
            <a:endParaRPr lang="zh-CN" altLang="en-US"/>
          </a:p>
        </p:txBody>
      </p:sp>
    </p:spTree>
    <p:custDataLst>
      <p:tags r:id="rId1"/>
    </p:custDataLst>
    <p:extLst>
      <p:ext uri="{BB962C8B-B14F-4D97-AF65-F5344CB8AC3E}">
        <p14:creationId xmlns:p14="http://schemas.microsoft.com/office/powerpoint/2010/main" val="17769312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40" grpId="0"/>
      <p:bldP spid="46" grpId="0"/>
      <p:bldP spid="47" grpId="0"/>
      <p:bldP spid="48" grpId="0"/>
      <p:bldP spid="9" grpId="0" animBg="1"/>
      <p:bldP spid="54" grpId="0" animBg="1"/>
      <p:bldP spid="11"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990600"/>
            <a:ext cx="8416176" cy="5626388"/>
          </a:xfrm>
          <a:prstGeom prst="rect">
            <a:avLst/>
          </a:prstGeom>
        </p:spPr>
      </p:pic>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462389" y="212904"/>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1.2 </a:t>
            </a:r>
            <a:r>
              <a:rPr lang="zh-CN" altLang="en-US" sz="2800" dirty="0" smtClean="0">
                <a:solidFill>
                  <a:schemeClr val="accent2"/>
                </a:solidFill>
                <a:latin typeface="楷体" panose="02010609060101010101" pitchFamily="49" charset="-122"/>
                <a:ea typeface="楷体" panose="02010609060101010101" pitchFamily="49" charset="-122"/>
              </a:rPr>
              <a:t>问题提出及分析</a:t>
            </a:r>
            <a:endParaRPr lang="zh-CN" altLang="en-US" sz="2800" dirty="0">
              <a:solidFill>
                <a:schemeClr val="accent2"/>
              </a:solidFill>
              <a:latin typeface="楷体" panose="02010609060101010101" pitchFamily="49" charset="-122"/>
              <a:ea typeface="楷体" panose="02010609060101010101" pitchFamily="49" charset="-122"/>
            </a:endParaRPr>
          </a:p>
        </p:txBody>
      </p:sp>
      <p:pic>
        <p:nvPicPr>
          <p:cNvPr id="57" name="图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709" y="990600"/>
            <a:ext cx="8419359" cy="5616000"/>
          </a:xfrm>
          <a:prstGeom prst="rect">
            <a:avLst/>
          </a:prstGeom>
        </p:spPr>
      </p:pic>
      <p:pic>
        <p:nvPicPr>
          <p:cNvPr id="58" name="图片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0709" y="1000988"/>
            <a:ext cx="8419360" cy="5616000"/>
          </a:xfrm>
          <a:prstGeom prst="rect">
            <a:avLst/>
          </a:prstGeom>
        </p:spPr>
      </p:pic>
      <p:sp>
        <p:nvSpPr>
          <p:cNvPr id="59" name="文本框 58"/>
          <p:cNvSpPr txBox="1"/>
          <p:nvPr/>
        </p:nvSpPr>
        <p:spPr>
          <a:xfrm>
            <a:off x="3707099" y="4907871"/>
            <a:ext cx="1475084" cy="400110"/>
          </a:xfrm>
          <a:prstGeom prst="rect">
            <a:avLst/>
          </a:prstGeom>
          <a:noFill/>
        </p:spPr>
        <p:txBody>
          <a:bodyPr wrap="none" rtlCol="0">
            <a:spAutoFit/>
          </a:bodyPr>
          <a:lstStyle/>
          <a:p>
            <a:r>
              <a:rPr lang="zh-CN" altLang="en-US" b="0" dirty="0" smtClean="0">
                <a:solidFill>
                  <a:srgbClr val="FF0000"/>
                </a:solidFill>
                <a:latin typeface="楷体" panose="02010609060101010101" pitchFamily="49" charset="-122"/>
                <a:ea typeface="楷体" panose="02010609060101010101" pitchFamily="49" charset="-122"/>
              </a:rPr>
              <a:t>雅鲁藏布江</a:t>
            </a:r>
            <a:endParaRPr lang="zh-CN" altLang="en-US" b="0" dirty="0">
              <a:solidFill>
                <a:srgbClr val="FF0000"/>
              </a:solidFill>
              <a:latin typeface="楷体" panose="02010609060101010101" pitchFamily="49" charset="-122"/>
              <a:ea typeface="楷体" panose="02010609060101010101" pitchFamily="49" charset="-122"/>
            </a:endParaRPr>
          </a:p>
        </p:txBody>
      </p:sp>
      <p:cxnSp>
        <p:nvCxnSpPr>
          <p:cNvPr id="60" name="直接箭头连接符 59"/>
          <p:cNvCxnSpPr>
            <a:stCxn id="59" idx="3"/>
          </p:cNvCxnSpPr>
          <p:nvPr/>
        </p:nvCxnSpPr>
        <p:spPr bwMode="auto">
          <a:xfrm flipV="1">
            <a:off x="5182183" y="4642143"/>
            <a:ext cx="378591" cy="465783"/>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61" name="文本框 60"/>
          <p:cNvSpPr txBox="1"/>
          <p:nvPr/>
        </p:nvSpPr>
        <p:spPr>
          <a:xfrm>
            <a:off x="4391795" y="5307981"/>
            <a:ext cx="1467068" cy="400110"/>
          </a:xfrm>
          <a:prstGeom prst="rect">
            <a:avLst/>
          </a:prstGeom>
          <a:noFill/>
        </p:spPr>
        <p:txBody>
          <a:bodyPr wrap="none" rtlCol="0">
            <a:spAutoFit/>
          </a:bodyPr>
          <a:lstStyle/>
          <a:p>
            <a:r>
              <a:rPr lang="zh-CN" altLang="en-US" b="0" dirty="0" smtClean="0">
                <a:solidFill>
                  <a:srgbClr val="FF0000"/>
                </a:solidFill>
                <a:latin typeface="楷体" panose="02010609060101010101" pitchFamily="49" charset="-122"/>
                <a:ea typeface="楷体" panose="02010609060101010101" pitchFamily="49" charset="-122"/>
              </a:rPr>
              <a:t>金沙江上游</a:t>
            </a:r>
            <a:endParaRPr lang="zh-CN" altLang="en-US" b="0" dirty="0">
              <a:solidFill>
                <a:srgbClr val="FF0000"/>
              </a:solidFill>
              <a:latin typeface="楷体" panose="02010609060101010101" pitchFamily="49" charset="-122"/>
              <a:ea typeface="楷体" panose="02010609060101010101" pitchFamily="49" charset="-122"/>
            </a:endParaRPr>
          </a:p>
        </p:txBody>
      </p:sp>
      <p:cxnSp>
        <p:nvCxnSpPr>
          <p:cNvPr id="66" name="直接箭头连接符 65"/>
          <p:cNvCxnSpPr/>
          <p:nvPr/>
        </p:nvCxnSpPr>
        <p:spPr bwMode="auto">
          <a:xfrm flipV="1">
            <a:off x="5560774" y="4375817"/>
            <a:ext cx="1372883" cy="1027073"/>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69" name="文本框 68"/>
          <p:cNvSpPr txBox="1"/>
          <p:nvPr/>
        </p:nvSpPr>
        <p:spPr>
          <a:xfrm>
            <a:off x="5190199" y="5693999"/>
            <a:ext cx="1467068" cy="400110"/>
          </a:xfrm>
          <a:prstGeom prst="rect">
            <a:avLst/>
          </a:prstGeom>
          <a:noFill/>
        </p:spPr>
        <p:txBody>
          <a:bodyPr wrap="square" rtlCol="0">
            <a:spAutoFit/>
          </a:bodyPr>
          <a:lstStyle/>
          <a:p>
            <a:r>
              <a:rPr lang="zh-CN" altLang="en-US" b="0" dirty="0" smtClean="0">
                <a:solidFill>
                  <a:srgbClr val="FF0000"/>
                </a:solidFill>
                <a:latin typeface="楷体" panose="02010609060101010101" pitchFamily="49" charset="-122"/>
                <a:ea typeface="楷体" panose="02010609060101010101" pitchFamily="49" charset="-122"/>
              </a:rPr>
              <a:t>雅砻江中游</a:t>
            </a:r>
            <a:endParaRPr lang="zh-CN" altLang="en-US" b="0" dirty="0">
              <a:solidFill>
                <a:srgbClr val="FF0000"/>
              </a:solidFill>
              <a:latin typeface="楷体" panose="02010609060101010101" pitchFamily="49" charset="-122"/>
              <a:ea typeface="楷体" panose="02010609060101010101" pitchFamily="49" charset="-122"/>
            </a:endParaRPr>
          </a:p>
        </p:txBody>
      </p:sp>
      <p:cxnSp>
        <p:nvCxnSpPr>
          <p:cNvPr id="70" name="直接箭头连接符 69"/>
          <p:cNvCxnSpPr/>
          <p:nvPr/>
        </p:nvCxnSpPr>
        <p:spPr bwMode="auto">
          <a:xfrm flipV="1">
            <a:off x="5980587" y="4627324"/>
            <a:ext cx="1281734" cy="1157370"/>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71" name="文本框 70"/>
          <p:cNvSpPr txBox="1"/>
          <p:nvPr/>
        </p:nvSpPr>
        <p:spPr>
          <a:xfrm>
            <a:off x="6283640" y="6075804"/>
            <a:ext cx="1467068" cy="400110"/>
          </a:xfrm>
          <a:prstGeom prst="rect">
            <a:avLst/>
          </a:prstGeom>
          <a:noFill/>
        </p:spPr>
        <p:txBody>
          <a:bodyPr wrap="none" rtlCol="0">
            <a:spAutoFit/>
          </a:bodyPr>
          <a:lstStyle/>
          <a:p>
            <a:r>
              <a:rPr lang="zh-CN" altLang="en-US" b="0" dirty="0">
                <a:solidFill>
                  <a:srgbClr val="FF0000"/>
                </a:solidFill>
                <a:latin typeface="楷体" panose="02010609060101010101" pitchFamily="49" charset="-122"/>
                <a:ea typeface="楷体" panose="02010609060101010101" pitchFamily="49" charset="-122"/>
              </a:rPr>
              <a:t>澜沧江</a:t>
            </a:r>
            <a:r>
              <a:rPr lang="zh-CN" altLang="en-US" b="0" dirty="0" smtClean="0">
                <a:solidFill>
                  <a:srgbClr val="FF0000"/>
                </a:solidFill>
                <a:latin typeface="楷体" panose="02010609060101010101" pitchFamily="49" charset="-122"/>
                <a:ea typeface="楷体" panose="02010609060101010101" pitchFamily="49" charset="-122"/>
              </a:rPr>
              <a:t>上游</a:t>
            </a:r>
            <a:endParaRPr lang="zh-CN" altLang="en-US" b="0" dirty="0">
              <a:solidFill>
                <a:srgbClr val="FF0000"/>
              </a:solidFill>
              <a:latin typeface="楷体" panose="02010609060101010101" pitchFamily="49" charset="-122"/>
              <a:ea typeface="楷体" panose="02010609060101010101" pitchFamily="49" charset="-122"/>
            </a:endParaRPr>
          </a:p>
        </p:txBody>
      </p:sp>
      <p:cxnSp>
        <p:nvCxnSpPr>
          <p:cNvPr id="74" name="直接箭头连接符 73"/>
          <p:cNvCxnSpPr/>
          <p:nvPr/>
        </p:nvCxnSpPr>
        <p:spPr bwMode="auto">
          <a:xfrm flipV="1">
            <a:off x="7035858" y="5508036"/>
            <a:ext cx="99930" cy="662680"/>
          </a:xfrm>
          <a:prstGeom prst="straightConnector1">
            <a:avLst/>
          </a:prstGeom>
          <a:ln>
            <a:solidFill>
              <a:srgbClr val="FF0000"/>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75" name="文本框 74"/>
          <p:cNvSpPr txBox="1"/>
          <p:nvPr/>
        </p:nvSpPr>
        <p:spPr>
          <a:xfrm>
            <a:off x="5953053" y="1449202"/>
            <a:ext cx="2765501" cy="1015663"/>
          </a:xfrm>
          <a:prstGeom prst="rect">
            <a:avLst/>
          </a:prstGeom>
          <a:noFill/>
        </p:spPr>
        <p:txBody>
          <a:bodyPr wrap="square" rtlCol="0">
            <a:spAutoFit/>
          </a:bodyPr>
          <a:lstStyle/>
          <a:p>
            <a:r>
              <a:rPr lang="zh-CN" altLang="en-US" dirty="0" smtClean="0">
                <a:solidFill>
                  <a:srgbClr val="FF0000"/>
                </a:solidFill>
                <a:latin typeface="楷体" panose="02010609060101010101" pitchFamily="49" charset="-122"/>
                <a:ea typeface="楷体" panose="02010609060101010101" pitchFamily="49" charset="-122"/>
              </a:rPr>
              <a:t>哈尔滨电机厂；</a:t>
            </a:r>
            <a:endParaRPr lang="en-US" altLang="zh-CN" dirty="0" smtClean="0">
              <a:solidFill>
                <a:srgbClr val="FF0000"/>
              </a:solidFill>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沈阳变压器责任公司；</a:t>
            </a:r>
            <a:endParaRPr lang="en-US" altLang="zh-CN" dirty="0" smtClean="0">
              <a:solidFill>
                <a:srgbClr val="FF0000"/>
              </a:solidFill>
              <a:latin typeface="楷体" panose="02010609060101010101" pitchFamily="49" charset="-122"/>
              <a:ea typeface="楷体" panose="02010609060101010101" pitchFamily="49" charset="-122"/>
            </a:endParaRPr>
          </a:p>
          <a:p>
            <a:r>
              <a:rPr lang="zh-CN" altLang="en-US" dirty="0" smtClean="0">
                <a:solidFill>
                  <a:srgbClr val="FF0000"/>
                </a:solidFill>
                <a:latin typeface="楷体" panose="02010609060101010101" pitchFamily="49" charset="-122"/>
                <a:ea typeface="楷体" panose="02010609060101010101" pitchFamily="49" charset="-122"/>
              </a:rPr>
              <a:t>大连起重机械厂等。</a:t>
            </a:r>
            <a:endParaRPr lang="zh-CN" altLang="en-US" dirty="0">
              <a:solidFill>
                <a:srgbClr val="FF0000"/>
              </a:solidFill>
              <a:latin typeface="楷体" panose="02010609060101010101" pitchFamily="49" charset="-122"/>
              <a:ea typeface="楷体" panose="02010609060101010101" pitchFamily="49" charset="-122"/>
            </a:endParaRPr>
          </a:p>
        </p:txBody>
      </p:sp>
      <p:cxnSp>
        <p:nvCxnSpPr>
          <p:cNvPr id="76" name="直接箭头连接符 75"/>
          <p:cNvCxnSpPr/>
          <p:nvPr/>
        </p:nvCxnSpPr>
        <p:spPr bwMode="auto">
          <a:xfrm>
            <a:off x="8519640" y="2069200"/>
            <a:ext cx="1676400" cy="634445"/>
          </a:xfrm>
          <a:prstGeom prst="straightConnector1">
            <a:avLst/>
          </a:prstGeom>
          <a:ln>
            <a:solidFill>
              <a:srgbClr val="FF0000"/>
            </a:solidFill>
            <a:headEnd type="none" w="med" len="med"/>
            <a:tailEnd type="triangle" w="lg" len="lg"/>
          </a:ln>
        </p:spPr>
        <p:style>
          <a:lnRef idx="2">
            <a:schemeClr val="dk1"/>
          </a:lnRef>
          <a:fillRef idx="0">
            <a:schemeClr val="dk1"/>
          </a:fillRef>
          <a:effectRef idx="1">
            <a:schemeClr val="dk1"/>
          </a:effectRef>
          <a:fontRef idx="minor">
            <a:schemeClr val="tx1"/>
          </a:fontRef>
        </p:style>
      </p:cxnSp>
      <p:pic>
        <p:nvPicPr>
          <p:cNvPr id="77" name="图片 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417" y="1000988"/>
            <a:ext cx="8419360" cy="5616000"/>
          </a:xfrm>
          <a:prstGeom prst="rect">
            <a:avLst/>
          </a:prstGeom>
        </p:spPr>
      </p:pic>
      <p:sp>
        <p:nvSpPr>
          <p:cNvPr id="78" name="任意多边形 77"/>
          <p:cNvSpPr/>
          <p:nvPr/>
        </p:nvSpPr>
        <p:spPr bwMode="auto">
          <a:xfrm>
            <a:off x="7312248" y="2658229"/>
            <a:ext cx="3130087" cy="1885352"/>
          </a:xfrm>
          <a:custGeom>
            <a:avLst/>
            <a:gdLst>
              <a:gd name="connsiteX0" fmla="*/ 3713357 w 3713357"/>
              <a:gd name="connsiteY0" fmla="*/ 0 h 2018371"/>
              <a:gd name="connsiteX1" fmla="*/ 1371600 w 3713357"/>
              <a:gd name="connsiteY1" fmla="*/ 959005 h 2018371"/>
              <a:gd name="connsiteX2" fmla="*/ 0 w 3713357"/>
              <a:gd name="connsiteY2" fmla="*/ 2018371 h 2018371"/>
            </a:gdLst>
            <a:ahLst/>
            <a:cxnLst>
              <a:cxn ang="0">
                <a:pos x="connsiteX0" y="connsiteY0"/>
              </a:cxn>
              <a:cxn ang="0">
                <a:pos x="connsiteX1" y="connsiteY1"/>
              </a:cxn>
              <a:cxn ang="0">
                <a:pos x="connsiteX2" y="connsiteY2"/>
              </a:cxn>
            </a:cxnLst>
            <a:rect l="l" t="t" r="r" b="b"/>
            <a:pathLst>
              <a:path w="3713357" h="2018371">
                <a:moveTo>
                  <a:pt x="3713357" y="0"/>
                </a:moveTo>
                <a:cubicBezTo>
                  <a:pt x="2851925" y="311305"/>
                  <a:pt x="1990493" y="622610"/>
                  <a:pt x="1371600" y="959005"/>
                </a:cubicBezTo>
                <a:cubicBezTo>
                  <a:pt x="752707" y="1295400"/>
                  <a:pt x="376353" y="1656885"/>
                  <a:pt x="0" y="2018371"/>
                </a:cubicBezTo>
              </a:path>
            </a:pathLst>
          </a:custGeom>
          <a:ln w="53975">
            <a:solidFill>
              <a:schemeClr val="accent1">
                <a:lumMod val="20000"/>
                <a:lumOff val="80000"/>
              </a:schemeClr>
            </a:solidFill>
            <a:headEnd/>
            <a:tailEnd type="triangle" w="lg" len="lg"/>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20000"/>
              </a:lnSpc>
              <a:spcBef>
                <a:spcPct val="0"/>
              </a:spcBef>
              <a:spcAft>
                <a:spcPct val="0"/>
              </a:spcAft>
              <a:buClr>
                <a:srgbClr val="A50021"/>
              </a:buClr>
              <a:buSzTx/>
              <a:buFont typeface="Arial Unicode MS" pitchFamily="34" charset="-122"/>
              <a:buNone/>
              <a:tabLst/>
            </a:pPr>
            <a:endParaRPr kumimoji="1" lang="zh-CN" altLang="en-US" sz="2000" b="1" i="0" u="none" strike="noStrike" cap="none" normalizeH="0" baseline="0" smtClean="0">
              <a:ln>
                <a:noFill/>
              </a:ln>
              <a:solidFill>
                <a:schemeClr val="tx1"/>
              </a:solidFill>
              <a:effectLst/>
              <a:latin typeface="楷体" panose="02010609060101010101" pitchFamily="49" charset="-122"/>
              <a:ea typeface="楷体" panose="02010609060101010101" pitchFamily="49" charset="-122"/>
            </a:endParaRPr>
          </a:p>
        </p:txBody>
      </p:sp>
      <p:sp>
        <p:nvSpPr>
          <p:cNvPr id="79" name="文本框 78"/>
          <p:cNvSpPr txBox="1"/>
          <p:nvPr/>
        </p:nvSpPr>
        <p:spPr>
          <a:xfrm>
            <a:off x="7322271" y="2868255"/>
            <a:ext cx="1475084" cy="400110"/>
          </a:xfrm>
          <a:prstGeom prst="rect">
            <a:avLst/>
          </a:prstGeom>
          <a:solidFill>
            <a:schemeClr val="accent1">
              <a:lumMod val="20000"/>
              <a:lumOff val="80000"/>
            </a:schemeClr>
          </a:solidFill>
          <a:ln>
            <a:solidFill>
              <a:srgbClr val="FFCC66"/>
            </a:solidFill>
          </a:ln>
        </p:spPr>
        <p:txBody>
          <a:bodyPr wrap="none" rtlCol="0">
            <a:spAutoFit/>
          </a:bodyPr>
          <a:lstStyle/>
          <a:p>
            <a:r>
              <a:rPr lang="zh-CN" altLang="en-US" dirty="0" smtClean="0">
                <a:latin typeface="楷体" panose="02010609060101010101" pitchFamily="49" charset="-122"/>
                <a:ea typeface="楷体" panose="02010609060101010101" pitchFamily="49" charset="-122"/>
              </a:rPr>
              <a:t>远距离运输</a:t>
            </a:r>
            <a:endParaRPr lang="zh-CN" altLang="en-US" dirty="0">
              <a:latin typeface="楷体" panose="02010609060101010101" pitchFamily="49" charset="-122"/>
              <a:ea typeface="楷体" panose="02010609060101010101" pitchFamily="49" charset="-122"/>
            </a:endParaRPr>
          </a:p>
        </p:txBody>
      </p:sp>
      <p:sp>
        <p:nvSpPr>
          <p:cNvPr id="80" name="左箭头 79"/>
          <p:cNvSpPr/>
          <p:nvPr/>
        </p:nvSpPr>
        <p:spPr bwMode="auto">
          <a:xfrm>
            <a:off x="7355977" y="4829145"/>
            <a:ext cx="663152" cy="501472"/>
          </a:xfrm>
          <a:prstGeom prst="leftArrow">
            <a:avLst/>
          </a:prstGeom>
          <a:solidFill>
            <a:schemeClr val="accent1">
              <a:lumMod val="20000"/>
              <a:lumOff val="80000"/>
            </a:schemeClr>
          </a:solidFill>
          <a:ln w="9525">
            <a:noFill/>
            <a:round/>
            <a:headEnd/>
            <a:tailEnd/>
          </a:ln>
        </p:spPr>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81" name="文本框 80"/>
          <p:cNvSpPr txBox="1"/>
          <p:nvPr/>
        </p:nvSpPr>
        <p:spPr>
          <a:xfrm>
            <a:off x="7279777" y="5390130"/>
            <a:ext cx="1217000" cy="400110"/>
          </a:xfrm>
          <a:prstGeom prst="rect">
            <a:avLst/>
          </a:prstGeom>
          <a:solidFill>
            <a:schemeClr val="accent1">
              <a:lumMod val="20000"/>
              <a:lumOff val="80000"/>
            </a:schemeClr>
          </a:solidFill>
          <a:ln>
            <a:solidFill>
              <a:srgbClr val="FFCC66"/>
            </a:solidFill>
          </a:ln>
        </p:spPr>
        <p:txBody>
          <a:bodyPr wrap="none" rtlCol="0">
            <a:spAutoFit/>
          </a:bodyPr>
          <a:lstStyle/>
          <a:p>
            <a:r>
              <a:rPr lang="zh-CN" altLang="en-US" dirty="0">
                <a:latin typeface="楷体" panose="02010609060101010101" pitchFamily="49" charset="-122"/>
                <a:ea typeface="楷体" panose="02010609060101010101" pitchFamily="49" charset="-122"/>
              </a:rPr>
              <a:t>跨省</a:t>
            </a:r>
            <a:r>
              <a:rPr lang="zh-CN" altLang="en-US" dirty="0" smtClean="0">
                <a:latin typeface="楷体" panose="02010609060101010101" pitchFamily="49" charset="-122"/>
                <a:ea typeface="楷体" panose="02010609060101010101" pitchFamily="49" charset="-122"/>
              </a:rPr>
              <a:t>运输</a:t>
            </a:r>
            <a:endParaRPr lang="zh-CN" altLang="en-US" dirty="0">
              <a:latin typeface="楷体" panose="02010609060101010101" pitchFamily="49" charset="-122"/>
              <a:ea typeface="楷体" panose="02010609060101010101" pitchFamily="49" charset="-122"/>
            </a:endParaRPr>
          </a:p>
        </p:txBody>
      </p:sp>
      <p:pic>
        <p:nvPicPr>
          <p:cNvPr id="83" name="图片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3349" y="1188557"/>
            <a:ext cx="3522439" cy="2200277"/>
          </a:xfrm>
          <a:prstGeom prst="rect">
            <a:avLst/>
          </a:prstGeom>
        </p:spPr>
      </p:pic>
      <p:cxnSp>
        <p:nvCxnSpPr>
          <p:cNvPr id="84" name="直接箭头连接符 83"/>
          <p:cNvCxnSpPr/>
          <p:nvPr/>
        </p:nvCxnSpPr>
        <p:spPr bwMode="auto">
          <a:xfrm flipH="1" flipV="1">
            <a:off x="5374568" y="2386422"/>
            <a:ext cx="1581191" cy="2157159"/>
          </a:xfrm>
          <a:prstGeom prst="straightConnector1">
            <a:avLst/>
          </a:prstGeom>
          <a:ln>
            <a:solidFill>
              <a:srgbClr val="FF0066"/>
            </a:solidFill>
            <a:headEnd type="none" w="med" len="med"/>
            <a:tailEnd type="triangle" w="lg" len="lg"/>
          </a:ln>
        </p:spPr>
        <p:style>
          <a:lnRef idx="3">
            <a:schemeClr val="accent1"/>
          </a:lnRef>
          <a:fillRef idx="0">
            <a:schemeClr val="accent1"/>
          </a:fillRef>
          <a:effectRef idx="2">
            <a:schemeClr val="accent1"/>
          </a:effectRef>
          <a:fontRef idx="minor">
            <a:schemeClr val="tx1"/>
          </a:fontRef>
        </p:style>
      </p:cxnSp>
      <p:sp>
        <p:nvSpPr>
          <p:cNvPr id="27"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25706" y="1031267"/>
            <a:ext cx="2904962"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smtClean="0"/>
              <a:t>水电工程外来</a:t>
            </a:r>
            <a:r>
              <a:rPr lang="zh-CN" altLang="en-US" dirty="0"/>
              <a:t>物资</a:t>
            </a:r>
          </a:p>
        </p:txBody>
      </p:sp>
      <p:sp>
        <p:nvSpPr>
          <p:cNvPr id="28" name="文本框 27"/>
          <p:cNvSpPr txBox="1"/>
          <p:nvPr/>
        </p:nvSpPr>
        <p:spPr>
          <a:xfrm>
            <a:off x="258329" y="1472044"/>
            <a:ext cx="2990642" cy="1323439"/>
          </a:xfrm>
          <a:prstGeom prst="rect">
            <a:avLst/>
          </a:prstGeom>
          <a:noFill/>
        </p:spPr>
        <p:txBody>
          <a:bodyPr wrap="square" rtlCol="0">
            <a:spAutoFit/>
          </a:bodyPr>
          <a:lstStyle/>
          <a:p>
            <a:pPr marL="360000" indent="-288000">
              <a:buAutoNum type="arabicPeriod"/>
            </a:pPr>
            <a:r>
              <a:rPr lang="zh-CN" altLang="en-US" b="0" dirty="0" smtClean="0">
                <a:latin typeface="+mn-lt"/>
                <a:ea typeface="楷体" panose="02010609060101010101" pitchFamily="49" charset="-122"/>
              </a:rPr>
              <a:t>大宗物资</a:t>
            </a:r>
            <a:r>
              <a:rPr lang="zh-CN" altLang="en-US" b="0" dirty="0">
                <a:latin typeface="+mn-lt"/>
                <a:ea typeface="楷体" panose="02010609060101010101" pitchFamily="49" charset="-122"/>
              </a:rPr>
              <a:t>：</a:t>
            </a:r>
            <a:r>
              <a:rPr lang="zh-CN" altLang="en-US" b="0" dirty="0" smtClean="0">
                <a:latin typeface="+mn-lt"/>
                <a:ea typeface="楷体" panose="02010609060101010101" pitchFamily="49" charset="-122"/>
              </a:rPr>
              <a:t>水泥、粉煤灰、钢筋等；</a:t>
            </a:r>
            <a:endParaRPr lang="en-US" altLang="zh-CN" b="0" dirty="0" smtClean="0">
              <a:latin typeface="+mn-lt"/>
              <a:ea typeface="楷体" panose="02010609060101010101" pitchFamily="49" charset="-122"/>
            </a:endParaRPr>
          </a:p>
          <a:p>
            <a:pPr marL="360000" indent="-288000">
              <a:buAutoNum type="arabicPeriod"/>
            </a:pPr>
            <a:r>
              <a:rPr lang="zh-CN" altLang="en-US" b="0" dirty="0">
                <a:latin typeface="+mn-lt"/>
                <a:ea typeface="楷体" panose="02010609060101010101" pitchFamily="49" charset="-122"/>
              </a:rPr>
              <a:t>重</a:t>
            </a:r>
            <a:r>
              <a:rPr lang="zh-CN" altLang="en-US" b="0" dirty="0" smtClean="0">
                <a:latin typeface="+mn-lt"/>
                <a:ea typeface="楷体" panose="02010609060101010101" pitchFamily="49" charset="-122"/>
              </a:rPr>
              <a:t>大件：水轮机、主变压器、桥机大梁等。</a:t>
            </a:r>
            <a:endParaRPr lang="en-US" altLang="zh-CN" b="0" dirty="0" smtClean="0">
              <a:latin typeface="+mn-lt"/>
              <a:ea typeface="楷体" panose="02010609060101010101" pitchFamily="49" charset="-122"/>
            </a:endParaRPr>
          </a:p>
        </p:txBody>
      </p:sp>
      <p:sp>
        <p:nvSpPr>
          <p:cNvPr id="2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325706" y="2868255"/>
            <a:ext cx="2904962"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smtClean="0"/>
              <a:t>外来物资运输特点</a:t>
            </a:r>
            <a:endParaRPr lang="zh-CN" altLang="en-US" dirty="0"/>
          </a:p>
        </p:txBody>
      </p:sp>
      <p:sp>
        <p:nvSpPr>
          <p:cNvPr id="29" name="文本框 28"/>
          <p:cNvSpPr txBox="1"/>
          <p:nvPr/>
        </p:nvSpPr>
        <p:spPr>
          <a:xfrm>
            <a:off x="325706" y="3347174"/>
            <a:ext cx="2923265" cy="3170099"/>
          </a:xfrm>
          <a:prstGeom prst="rect">
            <a:avLst/>
          </a:prstGeom>
          <a:noFill/>
        </p:spPr>
        <p:txBody>
          <a:bodyPr wrap="square" rtlCol="0">
            <a:spAutoFit/>
          </a:bodyPr>
          <a:lstStyle/>
          <a:p>
            <a:pPr marL="360000" indent="-288000">
              <a:buAutoNum type="arabicPeriod"/>
            </a:pPr>
            <a:r>
              <a:rPr lang="zh-CN" altLang="en-US" b="0" dirty="0" smtClean="0">
                <a:latin typeface="+mn-lt"/>
                <a:ea typeface="楷体" panose="02010609060101010101" pitchFamily="49" charset="-122"/>
              </a:rPr>
              <a:t>我国水电工程多位于西南等地的偏远山区；</a:t>
            </a:r>
            <a:endParaRPr lang="en-US" altLang="zh-CN" b="0" dirty="0" smtClean="0">
              <a:latin typeface="+mn-lt"/>
              <a:ea typeface="楷体" panose="02010609060101010101" pitchFamily="49" charset="-122"/>
            </a:endParaRPr>
          </a:p>
          <a:p>
            <a:pPr marL="360000" indent="-288000">
              <a:buAutoNum type="arabicPeriod"/>
            </a:pPr>
            <a:r>
              <a:rPr lang="zh-CN" altLang="en-US" b="0" dirty="0" smtClean="0">
                <a:latin typeface="+mn-lt"/>
                <a:ea typeface="楷体" panose="02010609060101010101" pitchFamily="49" charset="-122"/>
              </a:rPr>
              <a:t>重大件设备制造商多位于沿海等工业发达地区；</a:t>
            </a:r>
            <a:endParaRPr lang="en-US" altLang="zh-CN" b="0" dirty="0" smtClean="0">
              <a:latin typeface="+mn-lt"/>
              <a:ea typeface="楷体" panose="02010609060101010101" pitchFamily="49" charset="-122"/>
            </a:endParaRPr>
          </a:p>
          <a:p>
            <a:pPr marL="360000" indent="-288000">
              <a:buAutoNum type="arabicPeriod"/>
            </a:pPr>
            <a:r>
              <a:rPr lang="zh-CN" altLang="en-US" b="0" dirty="0" smtClean="0">
                <a:latin typeface="+mn-lt"/>
                <a:ea typeface="楷体" panose="02010609060101010101" pitchFamily="49" charset="-122"/>
              </a:rPr>
              <a:t>原始交通条件较差，需要改扩建；</a:t>
            </a:r>
            <a:endParaRPr lang="en-US" altLang="zh-CN" b="0" dirty="0" smtClean="0">
              <a:latin typeface="+mn-lt"/>
              <a:ea typeface="楷体" panose="02010609060101010101" pitchFamily="49" charset="-122"/>
            </a:endParaRPr>
          </a:p>
          <a:p>
            <a:pPr marL="360000" indent="-288000">
              <a:buAutoNum type="arabicPeriod"/>
            </a:pPr>
            <a:r>
              <a:rPr lang="zh-CN" altLang="en-US" b="0" dirty="0" smtClean="0">
                <a:latin typeface="+mn-lt"/>
                <a:ea typeface="楷体" panose="02010609060101010101" pitchFamily="49" charset="-122"/>
              </a:rPr>
              <a:t>需要跨省、跨区域远距离运输；</a:t>
            </a:r>
            <a:endParaRPr lang="en-US" altLang="zh-CN" b="0" dirty="0" smtClean="0">
              <a:latin typeface="+mn-lt"/>
              <a:ea typeface="楷体" panose="02010609060101010101" pitchFamily="49" charset="-122"/>
            </a:endParaRPr>
          </a:p>
          <a:p>
            <a:pPr marL="360000" indent="-288000">
              <a:buAutoNum type="arabicPeriod"/>
            </a:pPr>
            <a:r>
              <a:rPr lang="zh-CN" altLang="en-US" b="0" dirty="0">
                <a:latin typeface="+mn-lt"/>
                <a:ea typeface="楷体" panose="02010609060101010101" pitchFamily="49" charset="-122"/>
              </a:rPr>
              <a:t>涉及</a:t>
            </a:r>
            <a:r>
              <a:rPr lang="zh-CN" altLang="en-US" b="0" dirty="0" smtClean="0">
                <a:latin typeface="+mn-lt"/>
                <a:ea typeface="楷体" panose="02010609060101010101" pitchFamily="49" charset="-122"/>
              </a:rPr>
              <a:t>公铁水多式联运。</a:t>
            </a:r>
            <a:endParaRPr lang="en-US" altLang="zh-CN" b="0" dirty="0" smtClean="0">
              <a:latin typeface="+mn-lt"/>
              <a:ea typeface="楷体" panose="02010609060101010101" pitchFamily="49" charset="-122"/>
            </a:endParaRPr>
          </a:p>
        </p:txBody>
      </p:sp>
      <p:sp>
        <p:nvSpPr>
          <p:cNvPr id="3" name="灯片编号占位符 2"/>
          <p:cNvSpPr>
            <a:spLocks noGrp="1"/>
          </p:cNvSpPr>
          <p:nvPr>
            <p:ph type="sldNum" sz="quarter" idx="10"/>
          </p:nvPr>
        </p:nvSpPr>
        <p:spPr/>
        <p:txBody>
          <a:bodyPr/>
          <a:lstStyle/>
          <a:p>
            <a:fld id="{6F42FFB2-4EF5-4478-B682-9BF6E88FFDD2}" type="slidenum">
              <a:rPr lang="zh-CN" altLang="en-US" smtClean="0"/>
              <a:t>5</a:t>
            </a:fld>
            <a:endParaRPr lang="zh-CN" altLang="en-US"/>
          </a:p>
        </p:txBody>
      </p:sp>
    </p:spTree>
    <p:custDataLst>
      <p:tags r:id="rId1"/>
    </p:custDataLst>
    <p:extLst>
      <p:ext uri="{BB962C8B-B14F-4D97-AF65-F5344CB8AC3E}">
        <p14:creationId xmlns:p14="http://schemas.microsoft.com/office/powerpoint/2010/main" val="80733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0"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9" grpId="0"/>
      <p:bldP spid="71" grpId="0"/>
      <p:bldP spid="75" grpId="0"/>
      <p:bldP spid="78" grpId="0" animBg="1"/>
      <p:bldP spid="79" grpId="0" animBg="1"/>
      <p:bldP spid="80" grpId="0" animBg="1"/>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62389" y="932901"/>
            <a:ext cx="11272412" cy="1569660"/>
          </a:xfrm>
          <a:prstGeom prst="rect">
            <a:avLst/>
          </a:prstGeom>
          <a:noFill/>
          <a:extLst/>
        </p:spPr>
        <p:txBody>
          <a:bodyPr wrap="square">
            <a:spAutoFit/>
          </a:bodyPr>
          <a:lstStyle>
            <a:defPPr>
              <a:defRPr lang="zh-CN"/>
            </a:defPPr>
            <a:lvl1pPr>
              <a:buFont typeface="Wingdings" panose="05000000000000000000" pitchFamily="2" charset="2"/>
              <a:buChar char="Ø"/>
              <a:defRPr sz="2400" b="0">
                <a:solidFill>
                  <a:srgbClr val="404040"/>
                </a:solidFill>
                <a:latin typeface="楷体" panose="02010609060101010101" pitchFamily="49" charset="-122"/>
                <a:ea typeface="楷体" panose="02010609060101010101" pitchFamily="49" charset="-122"/>
              </a:defRPr>
            </a:lvl1pPr>
          </a:lstStyle>
          <a:p>
            <a:r>
              <a:rPr lang="zh-CN" altLang="zh-CN" dirty="0"/>
              <a:t>水电工程</a:t>
            </a:r>
            <a:r>
              <a:rPr lang="zh-CN" altLang="en-US" dirty="0"/>
              <a:t>外来物资运输方案决策是指：在施工组织设计阶段，从系统的观点出发，综合分析物资种类及来源、运输强度以及交通运输等条件，从运输网络中合理规划出同时满足经济、风险可控以及工程进度等目标的运输方案，属于综合考虑</a:t>
            </a:r>
            <a:r>
              <a:rPr lang="zh-CN" altLang="en-US" dirty="0">
                <a:solidFill>
                  <a:srgbClr val="FF0000"/>
                </a:solidFill>
              </a:rPr>
              <a:t>运输网络</a:t>
            </a:r>
            <a:r>
              <a:rPr lang="zh-CN" altLang="en-US" dirty="0"/>
              <a:t>和</a:t>
            </a:r>
            <a:r>
              <a:rPr lang="zh-CN" altLang="en-US" dirty="0">
                <a:solidFill>
                  <a:srgbClr val="FF0000"/>
                </a:solidFill>
              </a:rPr>
              <a:t>方案决策</a:t>
            </a:r>
            <a:r>
              <a:rPr lang="zh-CN" altLang="en-US" dirty="0"/>
              <a:t>因素的</a:t>
            </a:r>
            <a:r>
              <a:rPr lang="zh-CN" altLang="en-US" dirty="0">
                <a:solidFill>
                  <a:srgbClr val="FF0000"/>
                </a:solidFill>
              </a:rPr>
              <a:t>复杂系统工程</a:t>
            </a:r>
            <a:r>
              <a:rPr lang="zh-CN" altLang="en-US" dirty="0"/>
              <a:t>问题。</a:t>
            </a:r>
          </a:p>
        </p:txBody>
      </p:sp>
      <p:sp>
        <p:nvSpPr>
          <p:cNvPr id="42" name="椭圆 41">
            <a:extLst>
              <a:ext uri="{FF2B5EF4-FFF2-40B4-BE49-F238E27FC236}">
                <a16:creationId xmlns:a16="http://schemas.microsoft.com/office/drawing/2014/main" id="{85E7D7A2-5C81-44A0-9460-30E97A531107}"/>
              </a:ext>
            </a:extLst>
          </p:cNvPr>
          <p:cNvSpPr/>
          <p:nvPr/>
        </p:nvSpPr>
        <p:spPr bwMode="auto">
          <a:xfrm>
            <a:off x="2209800" y="2461800"/>
            <a:ext cx="4320000" cy="4320000"/>
          </a:xfrm>
          <a:prstGeom prst="ellipse">
            <a:avLst/>
          </a:prstGeom>
          <a:noFill/>
          <a:ln w="25400" cap="flat" cmpd="sng" algn="ctr">
            <a:solidFill>
              <a:schemeClr val="accent1">
                <a:lumMod val="50000"/>
              </a:schemeClr>
            </a:solidFill>
            <a:prstDash val="solid"/>
          </a:ln>
          <a:effectLst/>
        </p:spPr>
        <p:txBody>
          <a:bodyPr lIns="67108" tIns="33554" rIns="67108" bIns="33554" anchor="ctr"/>
          <a:lstStyle/>
          <a:p>
            <a:pPr defTabSz="342900" fontAlgn="auto">
              <a:spcBef>
                <a:spcPts val="0"/>
              </a:spcBef>
              <a:spcAft>
                <a:spcPts val="0"/>
              </a:spcAft>
              <a:defRPr/>
            </a:pPr>
            <a:endParaRPr kumimoji="0" lang="zh-CN" altLang="en-US" sz="1400" b="0" kern="0" dirty="0">
              <a:solidFill>
                <a:sysClr val="window" lastClr="FFFFFF"/>
              </a:solidFill>
              <a:latin typeface="楷体" panose="02010609060101010101" pitchFamily="49" charset="-122"/>
              <a:ea typeface="楷体" panose="02010609060101010101" pitchFamily="49" charset="-122"/>
            </a:endParaRPr>
          </a:p>
        </p:txBody>
      </p:sp>
      <p:sp>
        <p:nvSpPr>
          <p:cNvPr id="44" name="椭圆 43">
            <a:extLst>
              <a:ext uri="{FF2B5EF4-FFF2-40B4-BE49-F238E27FC236}">
                <a16:creationId xmlns:a16="http://schemas.microsoft.com/office/drawing/2014/main" id="{67D2F08B-091B-4806-957D-2288BB3AEDDA}"/>
              </a:ext>
            </a:extLst>
          </p:cNvPr>
          <p:cNvSpPr/>
          <p:nvPr/>
        </p:nvSpPr>
        <p:spPr bwMode="auto">
          <a:xfrm>
            <a:off x="5693389" y="2446110"/>
            <a:ext cx="4320000" cy="4320000"/>
          </a:xfrm>
          <a:prstGeom prst="ellipse">
            <a:avLst/>
          </a:prstGeom>
          <a:noFill/>
          <a:ln w="25400" cap="flat" cmpd="sng" algn="ctr">
            <a:solidFill>
              <a:schemeClr val="accent2">
                <a:lumMod val="75000"/>
              </a:schemeClr>
            </a:solidFill>
            <a:prstDash val="solid"/>
          </a:ln>
          <a:effectLst/>
        </p:spPr>
        <p:txBody>
          <a:bodyPr lIns="67108" tIns="33554" rIns="67108" bIns="33554" anchor="ctr"/>
          <a:lstStyle/>
          <a:p>
            <a:pPr defTabSz="342900" fontAlgn="auto">
              <a:spcBef>
                <a:spcPts val="0"/>
              </a:spcBef>
              <a:spcAft>
                <a:spcPts val="0"/>
              </a:spcAft>
              <a:defRPr/>
            </a:pPr>
            <a:endParaRPr kumimoji="0" lang="zh-CN" altLang="en-US" sz="1400" b="0" kern="0" dirty="0">
              <a:solidFill>
                <a:sysClr val="window" lastClr="FFFFFF"/>
              </a:solidFill>
              <a:latin typeface="楷体" panose="02010609060101010101" pitchFamily="49" charset="-122"/>
              <a:ea typeface="楷体" panose="02010609060101010101" pitchFamily="49" charset="-122"/>
            </a:endParaRPr>
          </a:p>
        </p:txBody>
      </p:sp>
      <p:sp>
        <p:nvSpPr>
          <p:cNvPr id="64" name="不完整圆 21">
            <a:extLst>
              <a:ext uri="{FF2B5EF4-FFF2-40B4-BE49-F238E27FC236}">
                <a16:creationId xmlns:a16="http://schemas.microsoft.com/office/drawing/2014/main" id="{8EA58E51-209B-48D4-9BBA-30197212863F}"/>
              </a:ext>
            </a:extLst>
          </p:cNvPr>
          <p:cNvSpPr/>
          <p:nvPr/>
        </p:nvSpPr>
        <p:spPr bwMode="auto">
          <a:xfrm>
            <a:off x="2669247" y="4228097"/>
            <a:ext cx="6374069" cy="597253"/>
          </a:xfrm>
          <a:prstGeom prst="pie">
            <a:avLst>
              <a:gd name="adj1" fmla="val 8627305"/>
              <a:gd name="adj2" fmla="val 12890667"/>
            </a:avLst>
          </a:prstGeom>
          <a:solidFill>
            <a:schemeClr val="bg1">
              <a:lumMod val="75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spAutoFit/>
          </a:bodyPr>
          <a:lstStyle/>
          <a:p>
            <a:pPr algn="ctr">
              <a:lnSpc>
                <a:spcPct val="120000"/>
              </a:lnSpc>
              <a:buClr>
                <a:srgbClr val="A50021"/>
              </a:buClr>
            </a:pPr>
            <a:endParaRPr lang="zh-CN" altLang="en-US" sz="1800">
              <a:latin typeface="楷体" panose="02010609060101010101" pitchFamily="49" charset="-122"/>
              <a:ea typeface="楷体" panose="02010609060101010101" pitchFamily="49" charset="-122"/>
            </a:endParaRPr>
          </a:p>
        </p:txBody>
      </p:sp>
      <p:sp>
        <p:nvSpPr>
          <p:cNvPr id="74" name="不完整圆 22">
            <a:extLst>
              <a:ext uri="{FF2B5EF4-FFF2-40B4-BE49-F238E27FC236}">
                <a16:creationId xmlns:a16="http://schemas.microsoft.com/office/drawing/2014/main" id="{A2A4E40E-9C20-4934-BE06-2AA704ABE4DE}"/>
              </a:ext>
            </a:extLst>
          </p:cNvPr>
          <p:cNvSpPr/>
          <p:nvPr/>
        </p:nvSpPr>
        <p:spPr bwMode="auto">
          <a:xfrm flipH="1">
            <a:off x="3117936" y="4238395"/>
            <a:ext cx="6374069" cy="597253"/>
          </a:xfrm>
          <a:prstGeom prst="pie">
            <a:avLst>
              <a:gd name="adj1" fmla="val 8627305"/>
              <a:gd name="adj2" fmla="val 12890667"/>
            </a:avLst>
          </a:prstGeom>
          <a:solidFill>
            <a:schemeClr val="bg1">
              <a:lumMod val="75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spAutoFit/>
          </a:bodyPr>
          <a:lstStyle/>
          <a:p>
            <a:pPr algn="ctr">
              <a:lnSpc>
                <a:spcPct val="120000"/>
              </a:lnSpc>
              <a:buClr>
                <a:srgbClr val="A50021"/>
              </a:buClr>
            </a:pPr>
            <a:endParaRPr lang="zh-CN" altLang="en-US" sz="1800">
              <a:latin typeface="楷体" panose="02010609060101010101" pitchFamily="49" charset="-122"/>
              <a:ea typeface="楷体" panose="02010609060101010101" pitchFamily="49" charset="-122"/>
            </a:endParaRPr>
          </a:p>
        </p:txBody>
      </p:sp>
      <p:grpSp>
        <p:nvGrpSpPr>
          <p:cNvPr id="75" name="组合 74">
            <a:extLst>
              <a:ext uri="{FF2B5EF4-FFF2-40B4-BE49-F238E27FC236}">
                <a16:creationId xmlns:a16="http://schemas.microsoft.com/office/drawing/2014/main" id="{89857E05-2A18-49DA-AAD7-7E89DB5DE5C0}"/>
              </a:ext>
            </a:extLst>
          </p:cNvPr>
          <p:cNvGrpSpPr/>
          <p:nvPr/>
        </p:nvGrpSpPr>
        <p:grpSpPr>
          <a:xfrm>
            <a:off x="4896263" y="3414021"/>
            <a:ext cx="2387158" cy="2439652"/>
            <a:chOff x="4882115" y="2642442"/>
            <a:chExt cx="2105025" cy="2105025"/>
          </a:xfrm>
          <a:solidFill>
            <a:srgbClr val="00B0F0"/>
          </a:solidFill>
        </p:grpSpPr>
        <p:sp>
          <p:nvSpPr>
            <p:cNvPr id="76" name="Oval 19">
              <a:extLst>
                <a:ext uri="{FF2B5EF4-FFF2-40B4-BE49-F238E27FC236}">
                  <a16:creationId xmlns:a16="http://schemas.microsoft.com/office/drawing/2014/main" id="{2D349E44-CE21-4229-9102-ABD80628A89E}"/>
                </a:ext>
              </a:extLst>
            </p:cNvPr>
            <p:cNvSpPr>
              <a:spLocks noChangeArrowheads="1"/>
            </p:cNvSpPr>
            <p:nvPr/>
          </p:nvSpPr>
          <p:spPr bwMode="auto">
            <a:xfrm>
              <a:off x="4882115" y="2642442"/>
              <a:ext cx="2105025" cy="2105025"/>
            </a:xfrm>
            <a:prstGeom prst="ellipse">
              <a:avLst/>
            </a:prstGeom>
            <a:solidFill>
              <a:schemeClr val="bg2">
                <a:lumMod val="75000"/>
              </a:schemeClr>
            </a:solidFill>
            <a:ln w="3175" cap="flat" cmpd="sng" algn="ctr">
              <a:noFill/>
              <a:prstDash val="solid"/>
            </a:ln>
            <a:effectLst/>
          </p:spPr>
          <p:txBody>
            <a:bodyPr anchor="ctr"/>
            <a:lstStyle/>
            <a:p>
              <a:pPr defTabSz="342900" fontAlgn="auto">
                <a:spcBef>
                  <a:spcPts val="0"/>
                </a:spcBef>
                <a:spcAft>
                  <a:spcPts val="0"/>
                </a:spcAft>
                <a:defRPr/>
              </a:pPr>
              <a:endParaRPr kumimoji="0" lang="zh-CN" altLang="en-US" sz="1000" b="0" kern="0" dirty="0">
                <a:solidFill>
                  <a:prstClr val="black">
                    <a:lumMod val="85000"/>
                    <a:lumOff val="15000"/>
                  </a:prstClr>
                </a:solidFill>
                <a:latin typeface="楷体" panose="02010609060101010101" pitchFamily="49" charset="-122"/>
                <a:ea typeface="楷体" panose="02010609060101010101" pitchFamily="49" charset="-122"/>
              </a:endParaRPr>
            </a:p>
          </p:txBody>
        </p:sp>
        <p:sp>
          <p:nvSpPr>
            <p:cNvPr id="77" name="Oval 19">
              <a:extLst>
                <a:ext uri="{FF2B5EF4-FFF2-40B4-BE49-F238E27FC236}">
                  <a16:creationId xmlns:a16="http://schemas.microsoft.com/office/drawing/2014/main" id="{C3AE2359-AE10-4616-B567-A84A1CF2D8B7}"/>
                </a:ext>
              </a:extLst>
            </p:cNvPr>
            <p:cNvSpPr>
              <a:spLocks noChangeAspect="1" noChangeArrowheads="1"/>
            </p:cNvSpPr>
            <p:nvPr/>
          </p:nvSpPr>
          <p:spPr bwMode="auto">
            <a:xfrm>
              <a:off x="5147763" y="2929217"/>
              <a:ext cx="1549313" cy="1531476"/>
            </a:xfrm>
            <a:prstGeom prst="ellipse">
              <a:avLst/>
            </a:prstGeom>
            <a:solidFill>
              <a:schemeClr val="bg1"/>
            </a:solidFill>
            <a:ln w="3175" cap="flat" cmpd="sng" algn="ctr">
              <a:solidFill>
                <a:srgbClr val="D7D7D7"/>
              </a:solidFill>
              <a:prstDash val="solid"/>
            </a:ln>
            <a:effectLst/>
          </p:spPr>
          <p:txBody>
            <a:bodyPr anchor="ctr"/>
            <a:lstStyle/>
            <a:p>
              <a:pPr algn="ctr" defTabSz="342900" fontAlgn="auto">
                <a:spcBef>
                  <a:spcPts val="0"/>
                </a:spcBef>
                <a:spcAft>
                  <a:spcPts val="0"/>
                </a:spcAft>
                <a:defRPr/>
              </a:pPr>
              <a:r>
                <a:rPr kumimoji="0" lang="zh-CN" altLang="en-US" kern="0" dirty="0" smtClean="0">
                  <a:solidFill>
                    <a:prstClr val="black">
                      <a:lumMod val="85000"/>
                      <a:lumOff val="15000"/>
                    </a:prstClr>
                  </a:solidFill>
                  <a:latin typeface="楷体" panose="02010609060101010101" pitchFamily="49" charset="-122"/>
                  <a:ea typeface="楷体" panose="02010609060101010101" pitchFamily="49" charset="-122"/>
                </a:rPr>
                <a:t>外来物资运输方案决策</a:t>
              </a:r>
              <a:endParaRPr kumimoji="0" lang="zh-CN" altLang="en-US" kern="0" dirty="0">
                <a:solidFill>
                  <a:prstClr val="black">
                    <a:lumMod val="85000"/>
                    <a:lumOff val="15000"/>
                  </a:prstClr>
                </a:solidFill>
                <a:latin typeface="楷体" panose="02010609060101010101" pitchFamily="49" charset="-122"/>
                <a:ea typeface="楷体" panose="02010609060101010101" pitchFamily="49" charset="-122"/>
              </a:endParaRPr>
            </a:p>
          </p:txBody>
        </p:sp>
      </p:grpSp>
      <p:sp>
        <p:nvSpPr>
          <p:cNvPr id="78" name="Oval 19">
            <a:extLst>
              <a:ext uri="{FF2B5EF4-FFF2-40B4-BE49-F238E27FC236}">
                <a16:creationId xmlns:a16="http://schemas.microsoft.com/office/drawing/2014/main" id="{9FEE867B-368D-4617-AC1A-D8FF5A71151E}"/>
              </a:ext>
            </a:extLst>
          </p:cNvPr>
          <p:cNvSpPr>
            <a:spLocks noChangeArrowheads="1"/>
          </p:cNvSpPr>
          <p:nvPr/>
        </p:nvSpPr>
        <p:spPr bwMode="auto">
          <a:xfrm>
            <a:off x="2141444" y="2503886"/>
            <a:ext cx="1287556" cy="12935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lIns="67108" tIns="33554" rIns="67108" bIns="33554" anchor="ctr"/>
          <a:lstStyle/>
          <a:p>
            <a:pPr algn="ctr" defTabSz="342900" fontAlgn="auto">
              <a:spcBef>
                <a:spcPts val="0"/>
              </a:spcBef>
              <a:spcAft>
                <a:spcPts val="0"/>
              </a:spcAft>
              <a:defRPr/>
            </a:pPr>
            <a:r>
              <a:rPr kumimoji="0" lang="zh-CN" altLang="en-US" b="0" kern="0" dirty="0" smtClean="0">
                <a:solidFill>
                  <a:schemeClr val="tx1"/>
                </a:solidFill>
                <a:latin typeface="楷体" panose="02010609060101010101" pitchFamily="49" charset="-122"/>
                <a:ea typeface="楷体" panose="02010609060101010101" pitchFamily="49" charset="-122"/>
              </a:rPr>
              <a:t>大规模大范围</a:t>
            </a:r>
            <a:endParaRPr kumimoji="0" lang="zh-CN" altLang="en-US" b="0" kern="0" dirty="0">
              <a:solidFill>
                <a:schemeClr val="tx1"/>
              </a:solidFill>
              <a:latin typeface="楷体" panose="02010609060101010101" pitchFamily="49" charset="-122"/>
              <a:ea typeface="楷体" panose="02010609060101010101" pitchFamily="49" charset="-122"/>
            </a:endParaRPr>
          </a:p>
        </p:txBody>
      </p:sp>
      <p:sp>
        <p:nvSpPr>
          <p:cNvPr id="79" name="Oval 19">
            <a:extLst>
              <a:ext uri="{FF2B5EF4-FFF2-40B4-BE49-F238E27FC236}">
                <a16:creationId xmlns:a16="http://schemas.microsoft.com/office/drawing/2014/main" id="{B338D3E7-7E9B-43A8-9350-38B012A5A6AC}"/>
              </a:ext>
            </a:extLst>
          </p:cNvPr>
          <p:cNvSpPr>
            <a:spLocks noChangeArrowheads="1"/>
          </p:cNvSpPr>
          <p:nvPr/>
        </p:nvSpPr>
        <p:spPr bwMode="auto">
          <a:xfrm>
            <a:off x="1529786" y="3879417"/>
            <a:ext cx="1289614" cy="129564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b="0" kern="0" dirty="0">
                <a:latin typeface="楷体" panose="02010609060101010101" pitchFamily="49" charset="-122"/>
                <a:ea typeface="楷体" panose="02010609060101010101" pitchFamily="49" charset="-122"/>
              </a:rPr>
              <a:t>公铁水多式联运</a:t>
            </a:r>
          </a:p>
        </p:txBody>
      </p:sp>
      <p:sp>
        <p:nvSpPr>
          <p:cNvPr id="80" name="Oval 19">
            <a:extLst>
              <a:ext uri="{FF2B5EF4-FFF2-40B4-BE49-F238E27FC236}">
                <a16:creationId xmlns:a16="http://schemas.microsoft.com/office/drawing/2014/main" id="{9F0D37CD-0EFA-4D42-8135-AF4ED20602C2}"/>
              </a:ext>
            </a:extLst>
          </p:cNvPr>
          <p:cNvSpPr>
            <a:spLocks noChangeArrowheads="1"/>
          </p:cNvSpPr>
          <p:nvPr/>
        </p:nvSpPr>
        <p:spPr bwMode="auto">
          <a:xfrm>
            <a:off x="2063186" y="5318406"/>
            <a:ext cx="1289614" cy="129564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b="0" kern="0" dirty="0">
                <a:solidFill>
                  <a:schemeClr val="dk1"/>
                </a:solidFill>
                <a:latin typeface="楷体" panose="02010609060101010101" pitchFamily="49" charset="-122"/>
                <a:ea typeface="楷体" panose="02010609060101010101" pitchFamily="49" charset="-122"/>
              </a:rPr>
              <a:t>改扩建</a:t>
            </a:r>
            <a:endParaRPr kumimoji="0" lang="en-US" altLang="zh-CN" b="0" kern="0" dirty="0">
              <a:solidFill>
                <a:schemeClr val="dk1"/>
              </a:solidFill>
              <a:latin typeface="楷体" panose="02010609060101010101" pitchFamily="49" charset="-122"/>
              <a:ea typeface="楷体" panose="02010609060101010101" pitchFamily="49" charset="-122"/>
            </a:endParaRPr>
          </a:p>
        </p:txBody>
      </p:sp>
      <p:cxnSp>
        <p:nvCxnSpPr>
          <p:cNvPr id="81" name="直接连接符 80">
            <a:extLst>
              <a:ext uri="{FF2B5EF4-FFF2-40B4-BE49-F238E27FC236}">
                <a16:creationId xmlns:a16="http://schemas.microsoft.com/office/drawing/2014/main" id="{FDA7CC16-A21D-4EAD-92B3-2FAF03B04C22}"/>
              </a:ext>
            </a:extLst>
          </p:cNvPr>
          <p:cNvCxnSpPr>
            <a:cxnSpLocks noChangeShapeType="1"/>
          </p:cNvCxnSpPr>
          <p:nvPr/>
        </p:nvCxnSpPr>
        <p:spPr bwMode="auto">
          <a:xfrm flipH="1" flipV="1">
            <a:off x="3581400" y="3746383"/>
            <a:ext cx="644776" cy="270005"/>
          </a:xfrm>
          <a:prstGeom prst="line">
            <a:avLst/>
          </a:prstGeom>
          <a:noFill/>
          <a:ln w="28575" algn="ctr">
            <a:solidFill>
              <a:schemeClr val="accent1">
                <a:lumMod val="60000"/>
                <a:lumOff val="40000"/>
              </a:schemeClr>
            </a:solidFill>
            <a:round/>
            <a:headEnd type="none" w="med" len="med"/>
            <a:tailEnd type="arrow" w="med" len="med"/>
          </a:ln>
        </p:spPr>
      </p:cxnSp>
      <p:cxnSp>
        <p:nvCxnSpPr>
          <p:cNvPr id="82" name="直接连接符 81">
            <a:extLst>
              <a:ext uri="{FF2B5EF4-FFF2-40B4-BE49-F238E27FC236}">
                <a16:creationId xmlns:a16="http://schemas.microsoft.com/office/drawing/2014/main" id="{6ECB3AD7-2AFC-4D5A-AE71-EFC152198141}"/>
              </a:ext>
            </a:extLst>
          </p:cNvPr>
          <p:cNvCxnSpPr>
            <a:cxnSpLocks noChangeShapeType="1"/>
          </p:cNvCxnSpPr>
          <p:nvPr/>
        </p:nvCxnSpPr>
        <p:spPr bwMode="auto">
          <a:xfrm flipH="1" flipV="1">
            <a:off x="3276600" y="4508840"/>
            <a:ext cx="949575" cy="21096"/>
          </a:xfrm>
          <a:prstGeom prst="line">
            <a:avLst/>
          </a:prstGeom>
          <a:noFill/>
          <a:ln w="28575" algn="ctr">
            <a:solidFill>
              <a:schemeClr val="accent1">
                <a:lumMod val="60000"/>
                <a:lumOff val="40000"/>
              </a:schemeClr>
            </a:solidFill>
            <a:round/>
            <a:headEnd type="none" w="med" len="med"/>
            <a:tailEnd type="arrow" w="med" len="med"/>
          </a:ln>
        </p:spPr>
      </p:cxnSp>
      <p:cxnSp>
        <p:nvCxnSpPr>
          <p:cNvPr id="83" name="直接连接符 82">
            <a:extLst>
              <a:ext uri="{FF2B5EF4-FFF2-40B4-BE49-F238E27FC236}">
                <a16:creationId xmlns:a16="http://schemas.microsoft.com/office/drawing/2014/main" id="{6BF74A68-42AE-4C44-9F72-B79F5F3AC337}"/>
              </a:ext>
            </a:extLst>
          </p:cNvPr>
          <p:cNvCxnSpPr>
            <a:cxnSpLocks noChangeShapeType="1"/>
          </p:cNvCxnSpPr>
          <p:nvPr/>
        </p:nvCxnSpPr>
        <p:spPr bwMode="auto">
          <a:xfrm flipH="1">
            <a:off x="3581400" y="5292711"/>
            <a:ext cx="727549" cy="228600"/>
          </a:xfrm>
          <a:prstGeom prst="line">
            <a:avLst/>
          </a:prstGeom>
          <a:noFill/>
          <a:ln w="28575" algn="ctr">
            <a:solidFill>
              <a:schemeClr val="accent1">
                <a:lumMod val="60000"/>
                <a:lumOff val="40000"/>
              </a:schemeClr>
            </a:solidFill>
            <a:round/>
            <a:headEnd type="none" w="med" len="med"/>
            <a:tailEnd type="arrow" w="med" len="med"/>
          </a:ln>
        </p:spPr>
      </p:cxnSp>
      <p:sp>
        <p:nvSpPr>
          <p:cNvPr id="84" name="Oval 19">
            <a:extLst>
              <a:ext uri="{FF2B5EF4-FFF2-40B4-BE49-F238E27FC236}">
                <a16:creationId xmlns:a16="http://schemas.microsoft.com/office/drawing/2014/main" id="{6705559F-45BB-45BC-A400-77137540174E}"/>
              </a:ext>
            </a:extLst>
          </p:cNvPr>
          <p:cNvSpPr>
            <a:spLocks noChangeArrowheads="1"/>
          </p:cNvSpPr>
          <p:nvPr/>
        </p:nvSpPr>
        <p:spPr bwMode="auto">
          <a:xfrm>
            <a:off x="8763000" y="2487757"/>
            <a:ext cx="1287556" cy="129357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lIns="67108" tIns="33554" rIns="67108" bIns="33554" anchor="ctr"/>
          <a:lstStyle/>
          <a:p>
            <a:pPr algn="ctr" defTabSz="342900" fontAlgn="auto">
              <a:spcBef>
                <a:spcPts val="0"/>
              </a:spcBef>
              <a:spcAft>
                <a:spcPts val="0"/>
              </a:spcAft>
              <a:defRPr/>
            </a:pPr>
            <a:r>
              <a:rPr kumimoji="0" lang="zh-CN" altLang="en-US" b="0" kern="0" dirty="0" smtClean="0">
                <a:solidFill>
                  <a:schemeClr val="tx1"/>
                </a:solidFill>
                <a:latin typeface="楷体" panose="02010609060101010101" pitchFamily="49" charset="-122"/>
                <a:ea typeface="楷体" panose="02010609060101010101" pitchFamily="49" charset="-122"/>
              </a:rPr>
              <a:t>经济</a:t>
            </a:r>
            <a:endParaRPr kumimoji="0" lang="en-US" altLang="zh-CN" b="0" kern="0" dirty="0" smtClean="0">
              <a:solidFill>
                <a:schemeClr val="tx1"/>
              </a:solidFill>
              <a:latin typeface="楷体" panose="02010609060101010101" pitchFamily="49" charset="-122"/>
              <a:ea typeface="楷体" panose="02010609060101010101" pitchFamily="49" charset="-122"/>
            </a:endParaRPr>
          </a:p>
          <a:p>
            <a:pPr algn="ctr" defTabSz="342900" fontAlgn="auto">
              <a:spcBef>
                <a:spcPts val="0"/>
              </a:spcBef>
              <a:spcAft>
                <a:spcPts val="0"/>
              </a:spcAft>
              <a:defRPr/>
            </a:pPr>
            <a:r>
              <a:rPr kumimoji="0" lang="zh-CN" altLang="en-US" b="0" kern="0" dirty="0" smtClean="0">
                <a:solidFill>
                  <a:schemeClr val="tx1"/>
                </a:solidFill>
                <a:latin typeface="楷体" panose="02010609060101010101" pitchFamily="49" charset="-122"/>
                <a:ea typeface="楷体" panose="02010609060101010101" pitchFamily="49" charset="-122"/>
              </a:rPr>
              <a:t>因素</a:t>
            </a:r>
            <a:endParaRPr kumimoji="0" lang="en-US" altLang="zh-CN" b="0" kern="0" dirty="0">
              <a:solidFill>
                <a:schemeClr val="tx1"/>
              </a:solidFill>
              <a:latin typeface="楷体" panose="02010609060101010101" pitchFamily="49" charset="-122"/>
              <a:ea typeface="楷体" panose="02010609060101010101" pitchFamily="49" charset="-122"/>
            </a:endParaRPr>
          </a:p>
        </p:txBody>
      </p:sp>
      <p:sp>
        <p:nvSpPr>
          <p:cNvPr id="85" name="Oval 19">
            <a:extLst>
              <a:ext uri="{FF2B5EF4-FFF2-40B4-BE49-F238E27FC236}">
                <a16:creationId xmlns:a16="http://schemas.microsoft.com/office/drawing/2014/main" id="{36FCF608-9DDB-4B7D-B969-6FC54ABAA023}"/>
              </a:ext>
            </a:extLst>
          </p:cNvPr>
          <p:cNvSpPr>
            <a:spLocks noChangeArrowheads="1"/>
          </p:cNvSpPr>
          <p:nvPr/>
        </p:nvSpPr>
        <p:spPr bwMode="auto">
          <a:xfrm>
            <a:off x="9296400" y="3903211"/>
            <a:ext cx="1296000" cy="129564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b="0" kern="0" dirty="0">
                <a:latin typeface="楷体" panose="02010609060101010101" pitchFamily="49" charset="-122"/>
                <a:ea typeface="楷体" panose="02010609060101010101" pitchFamily="49" charset="-122"/>
              </a:rPr>
              <a:t>风险</a:t>
            </a:r>
            <a:endParaRPr kumimoji="0" lang="en-US" altLang="zh-CN" b="0" kern="0" dirty="0">
              <a:latin typeface="楷体" panose="02010609060101010101" pitchFamily="49" charset="-122"/>
              <a:ea typeface="楷体" panose="02010609060101010101" pitchFamily="49" charset="-122"/>
            </a:endParaRPr>
          </a:p>
          <a:p>
            <a:pPr algn="ctr" defTabSz="342900" fontAlgn="auto">
              <a:spcBef>
                <a:spcPts val="0"/>
              </a:spcBef>
              <a:spcAft>
                <a:spcPts val="0"/>
              </a:spcAft>
            </a:pPr>
            <a:r>
              <a:rPr kumimoji="0" lang="zh-CN" altLang="en-US" b="0" kern="0" dirty="0">
                <a:latin typeface="楷体" panose="02010609060101010101" pitchFamily="49" charset="-122"/>
                <a:ea typeface="楷体" panose="02010609060101010101" pitchFamily="49" charset="-122"/>
              </a:rPr>
              <a:t>可控</a:t>
            </a:r>
            <a:endParaRPr kumimoji="0" lang="en-US" altLang="zh-CN" b="0" kern="0" dirty="0">
              <a:latin typeface="楷体" panose="02010609060101010101" pitchFamily="49" charset="-122"/>
              <a:ea typeface="楷体" panose="02010609060101010101" pitchFamily="49" charset="-122"/>
            </a:endParaRPr>
          </a:p>
        </p:txBody>
      </p:sp>
      <p:sp>
        <p:nvSpPr>
          <p:cNvPr id="86" name="Oval 19">
            <a:extLst>
              <a:ext uri="{FF2B5EF4-FFF2-40B4-BE49-F238E27FC236}">
                <a16:creationId xmlns:a16="http://schemas.microsoft.com/office/drawing/2014/main" id="{13F31BDD-01CD-4357-A033-D392D9A11005}"/>
              </a:ext>
            </a:extLst>
          </p:cNvPr>
          <p:cNvSpPr>
            <a:spLocks noChangeArrowheads="1"/>
          </p:cNvSpPr>
          <p:nvPr/>
        </p:nvSpPr>
        <p:spPr bwMode="auto">
          <a:xfrm>
            <a:off x="8763000" y="5317987"/>
            <a:ext cx="1289614" cy="1295645"/>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b="0" kern="0" dirty="0">
                <a:solidFill>
                  <a:schemeClr val="dk1"/>
                </a:solidFill>
                <a:latin typeface="楷体" panose="02010609060101010101" pitchFamily="49" charset="-122"/>
                <a:ea typeface="楷体" panose="02010609060101010101" pitchFamily="49" charset="-122"/>
              </a:rPr>
              <a:t>施工进度控制</a:t>
            </a:r>
          </a:p>
        </p:txBody>
      </p:sp>
      <p:cxnSp>
        <p:nvCxnSpPr>
          <p:cNvPr id="87" name="直接连接符 86">
            <a:extLst>
              <a:ext uri="{FF2B5EF4-FFF2-40B4-BE49-F238E27FC236}">
                <a16:creationId xmlns:a16="http://schemas.microsoft.com/office/drawing/2014/main" id="{C477E779-0F15-4B72-AFCB-6C51BC08D039}"/>
              </a:ext>
            </a:extLst>
          </p:cNvPr>
          <p:cNvCxnSpPr>
            <a:cxnSpLocks noChangeShapeType="1"/>
          </p:cNvCxnSpPr>
          <p:nvPr/>
        </p:nvCxnSpPr>
        <p:spPr bwMode="auto">
          <a:xfrm flipV="1">
            <a:off x="7508169" y="3657769"/>
            <a:ext cx="1178226" cy="443296"/>
          </a:xfrm>
          <a:prstGeom prst="line">
            <a:avLst/>
          </a:prstGeom>
          <a:noFill/>
          <a:ln w="28575" algn="ctr">
            <a:solidFill>
              <a:schemeClr val="accent2">
                <a:lumMod val="75000"/>
              </a:schemeClr>
            </a:solidFill>
            <a:round/>
            <a:headEnd type="none" w="med" len="med"/>
            <a:tailEnd type="arrow" w="med" len="med"/>
          </a:ln>
        </p:spPr>
      </p:cxnSp>
      <p:cxnSp>
        <p:nvCxnSpPr>
          <p:cNvPr id="88" name="直接连接符 87">
            <a:extLst>
              <a:ext uri="{FF2B5EF4-FFF2-40B4-BE49-F238E27FC236}">
                <a16:creationId xmlns:a16="http://schemas.microsoft.com/office/drawing/2014/main" id="{E02E3072-3BA8-461F-821B-D8C8E89E86B4}"/>
              </a:ext>
            </a:extLst>
          </p:cNvPr>
          <p:cNvCxnSpPr>
            <a:cxnSpLocks noChangeShapeType="1"/>
          </p:cNvCxnSpPr>
          <p:nvPr/>
        </p:nvCxnSpPr>
        <p:spPr bwMode="auto">
          <a:xfrm flipV="1">
            <a:off x="7421251" y="4508840"/>
            <a:ext cx="1484417" cy="42193"/>
          </a:xfrm>
          <a:prstGeom prst="line">
            <a:avLst/>
          </a:prstGeom>
          <a:noFill/>
          <a:ln w="28575" algn="ctr">
            <a:solidFill>
              <a:schemeClr val="accent2">
                <a:lumMod val="75000"/>
              </a:schemeClr>
            </a:solidFill>
            <a:round/>
            <a:headEnd type="none" w="med" len="med"/>
            <a:tailEnd type="arrow" w="med" len="med"/>
          </a:ln>
        </p:spPr>
      </p:cxnSp>
      <p:cxnSp>
        <p:nvCxnSpPr>
          <p:cNvPr id="89" name="直接连接符 88">
            <a:extLst>
              <a:ext uri="{FF2B5EF4-FFF2-40B4-BE49-F238E27FC236}">
                <a16:creationId xmlns:a16="http://schemas.microsoft.com/office/drawing/2014/main" id="{47CCD52D-1DAD-416E-9805-3DB60147892F}"/>
              </a:ext>
            </a:extLst>
          </p:cNvPr>
          <p:cNvCxnSpPr>
            <a:cxnSpLocks noChangeShapeType="1"/>
          </p:cNvCxnSpPr>
          <p:nvPr/>
        </p:nvCxnSpPr>
        <p:spPr bwMode="auto">
          <a:xfrm>
            <a:off x="7751606" y="5077433"/>
            <a:ext cx="934789" cy="379664"/>
          </a:xfrm>
          <a:prstGeom prst="line">
            <a:avLst/>
          </a:prstGeom>
          <a:noFill/>
          <a:ln w="28575" algn="ctr">
            <a:solidFill>
              <a:schemeClr val="accent2">
                <a:lumMod val="75000"/>
              </a:schemeClr>
            </a:solidFill>
            <a:round/>
            <a:headEnd type="none" w="med" len="med"/>
            <a:tailEnd type="arrow" w="med" len="med"/>
          </a:ln>
        </p:spPr>
      </p:cxnSp>
      <p:sp>
        <p:nvSpPr>
          <p:cNvPr id="90" name="椭圆 89"/>
          <p:cNvSpPr/>
          <p:nvPr/>
        </p:nvSpPr>
        <p:spPr bwMode="auto">
          <a:xfrm>
            <a:off x="3922526" y="3576395"/>
            <a:ext cx="804366" cy="2059429"/>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kern="0" dirty="0">
                <a:latin typeface="楷体" panose="02010609060101010101" pitchFamily="49" charset="-122"/>
                <a:ea typeface="楷体" panose="02010609060101010101" pitchFamily="49" charset="-122"/>
              </a:rPr>
              <a:t>运输网络</a:t>
            </a:r>
          </a:p>
        </p:txBody>
      </p:sp>
      <p:sp>
        <p:nvSpPr>
          <p:cNvPr id="91" name="椭圆 90"/>
          <p:cNvSpPr/>
          <p:nvPr/>
        </p:nvSpPr>
        <p:spPr bwMode="auto">
          <a:xfrm>
            <a:off x="7396983" y="3592085"/>
            <a:ext cx="806985" cy="205942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lIns="67108" tIns="33554" rIns="67108" bIns="33554" anchor="ctr"/>
          <a:lstStyle/>
          <a:p>
            <a:pPr algn="ctr" defTabSz="342900" fontAlgn="auto">
              <a:spcBef>
                <a:spcPts val="0"/>
              </a:spcBef>
              <a:spcAft>
                <a:spcPts val="0"/>
              </a:spcAft>
            </a:pPr>
            <a:r>
              <a:rPr kumimoji="0" lang="zh-CN" altLang="en-US" kern="0" dirty="0">
                <a:solidFill>
                  <a:schemeClr val="dk1"/>
                </a:solidFill>
                <a:latin typeface="楷体" panose="02010609060101010101" pitchFamily="49" charset="-122"/>
                <a:ea typeface="楷体" panose="02010609060101010101" pitchFamily="49" charset="-122"/>
              </a:rPr>
              <a:t>决策因素</a:t>
            </a:r>
          </a:p>
        </p:txBody>
      </p:sp>
      <p:sp>
        <p:nvSpPr>
          <p:cNvPr id="73" name="Rectangle 5">
            <a:extLst>
              <a:ext uri="{FF2B5EF4-FFF2-40B4-BE49-F238E27FC236}">
                <a16:creationId xmlns:a16="http://schemas.microsoft.com/office/drawing/2014/main" id="{0E3958D8-6C05-4C1D-BCCD-F5734A6188F0}"/>
              </a:ext>
            </a:extLst>
          </p:cNvPr>
          <p:cNvSpPr>
            <a:spLocks noChangeArrowheads="1"/>
          </p:cNvSpPr>
          <p:nvPr/>
        </p:nvSpPr>
        <p:spPr bwMode="auto">
          <a:xfrm>
            <a:off x="462389" y="212904"/>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1.2 </a:t>
            </a:r>
            <a:r>
              <a:rPr lang="zh-CN" altLang="en-US" sz="2800" dirty="0" smtClean="0">
                <a:solidFill>
                  <a:schemeClr val="accent2"/>
                </a:solidFill>
                <a:latin typeface="楷体" panose="02010609060101010101" pitchFamily="49" charset="-122"/>
                <a:ea typeface="楷体" panose="02010609060101010101" pitchFamily="49" charset="-122"/>
              </a:rPr>
              <a:t>问题提出及分析</a:t>
            </a:r>
            <a:endParaRPr lang="zh-CN" altLang="en-US" sz="2800" dirty="0">
              <a:solidFill>
                <a:schemeClr val="accent2"/>
              </a:solidFill>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10"/>
          </p:nvPr>
        </p:nvSpPr>
        <p:spPr/>
        <p:txBody>
          <a:bodyPr/>
          <a:lstStyle/>
          <a:p>
            <a:fld id="{6F42FFB2-4EF5-4478-B682-9BF6E88FFDD2}" type="slidenum">
              <a:rPr lang="zh-CN" altLang="en-US" smtClean="0"/>
              <a:t>6</a:t>
            </a:fld>
            <a:endParaRPr lang="zh-CN" altLang="en-US"/>
          </a:p>
        </p:txBody>
      </p:sp>
    </p:spTree>
    <p:custDataLst>
      <p:tags r:id="rId1"/>
    </p:custDataLst>
    <p:extLst>
      <p:ext uri="{BB962C8B-B14F-4D97-AF65-F5344CB8AC3E}">
        <p14:creationId xmlns:p14="http://schemas.microsoft.com/office/powerpoint/2010/main" val="1742700094"/>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457200" y="228600"/>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1.3 </a:t>
            </a:r>
            <a:r>
              <a:rPr lang="zh-CN" altLang="en-US" sz="2800" dirty="0" smtClean="0">
                <a:solidFill>
                  <a:schemeClr val="accent2"/>
                </a:solidFill>
                <a:latin typeface="楷体" panose="02010609060101010101" pitchFamily="49" charset="-122"/>
                <a:ea typeface="楷体" panose="02010609060101010101" pitchFamily="49" charset="-122"/>
              </a:rPr>
              <a:t>实际工程</a:t>
            </a:r>
            <a:r>
              <a:rPr lang="zh-CN" altLang="en-US" sz="2800" dirty="0">
                <a:solidFill>
                  <a:schemeClr val="accent2"/>
                </a:solidFill>
                <a:latin typeface="楷体" panose="02010609060101010101" pitchFamily="49" charset="-122"/>
                <a:ea typeface="楷体" panose="02010609060101010101" pitchFamily="49" charset="-122"/>
              </a:rPr>
              <a:t>方法</a:t>
            </a:r>
          </a:p>
        </p:txBody>
      </p:sp>
      <p:sp>
        <p:nvSpPr>
          <p:cNvPr id="31"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21507" y="1030778"/>
            <a:ext cx="2904962" cy="461665"/>
          </a:xfrm>
          <a:prstGeom prst="rect">
            <a:avLst/>
          </a:prstGeom>
          <a:solidFill>
            <a:schemeClr val="accent2">
              <a:lumMod val="20000"/>
              <a:lumOff val="80000"/>
            </a:schemeClr>
          </a:solidFill>
          <a:extLst/>
        </p:spPr>
        <p:txBody>
          <a:bodyPr wrap="none">
            <a:spAutoFit/>
          </a:bodyPr>
          <a:lstStyle>
            <a:defPPr>
              <a:defRPr lang="zh-CN"/>
            </a:defPPr>
            <a:lvl1pPr>
              <a:buFont typeface="Wingdings" panose="05000000000000000000" pitchFamily="2" charset="2"/>
              <a:buChar char="Ø"/>
              <a:defRPr sz="2400">
                <a:solidFill>
                  <a:srgbClr val="404040"/>
                </a:solidFill>
                <a:latin typeface="楷体" panose="02010609060101010101" pitchFamily="49" charset="-122"/>
                <a:ea typeface="楷体" panose="02010609060101010101" pitchFamily="49" charset="-122"/>
              </a:defRPr>
            </a:lvl1pPr>
          </a:lstStyle>
          <a:p>
            <a:r>
              <a:rPr lang="zh-CN" altLang="en-US" dirty="0"/>
              <a:t>当前</a:t>
            </a:r>
            <a:r>
              <a:rPr lang="zh-CN" altLang="en-US" dirty="0" smtClean="0"/>
              <a:t>工程方法</a:t>
            </a:r>
            <a:r>
              <a:rPr lang="zh-CN" altLang="en-US" dirty="0"/>
              <a:t>为：</a:t>
            </a:r>
          </a:p>
        </p:txBody>
      </p:sp>
      <p:sp>
        <p:nvSpPr>
          <p:cNvPr id="32" name="椭圆 31">
            <a:extLst>
              <a:ext uri="{FF2B5EF4-FFF2-40B4-BE49-F238E27FC236}">
                <a16:creationId xmlns:a16="http://schemas.microsoft.com/office/drawing/2014/main" id="{D37FF076-244A-491B-A639-0B17DA460E89}"/>
              </a:ext>
            </a:extLst>
          </p:cNvPr>
          <p:cNvSpPr/>
          <p:nvPr/>
        </p:nvSpPr>
        <p:spPr>
          <a:xfrm>
            <a:off x="838200" y="1846365"/>
            <a:ext cx="1174884"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楷体" panose="02010609060101010101" pitchFamily="49" charset="-122"/>
                <a:ea typeface="楷体" panose="02010609060101010101" pitchFamily="49" charset="-122"/>
              </a:rPr>
              <a:t>数据采集</a:t>
            </a:r>
          </a:p>
        </p:txBody>
      </p:sp>
      <p:sp>
        <p:nvSpPr>
          <p:cNvPr id="33" name="椭圆 32">
            <a:extLst>
              <a:ext uri="{FF2B5EF4-FFF2-40B4-BE49-F238E27FC236}">
                <a16:creationId xmlns:a16="http://schemas.microsoft.com/office/drawing/2014/main" id="{5746D9FB-D4A5-42F1-AB87-7536AC7E1AFF}"/>
              </a:ext>
            </a:extLst>
          </p:cNvPr>
          <p:cNvSpPr/>
          <p:nvPr/>
        </p:nvSpPr>
        <p:spPr>
          <a:xfrm>
            <a:off x="8428379" y="1891544"/>
            <a:ext cx="1173576"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楷体" panose="02010609060101010101" pitchFamily="49" charset="-122"/>
                <a:ea typeface="楷体" panose="02010609060101010101" pitchFamily="49" charset="-122"/>
              </a:rPr>
              <a:t>确定方案</a:t>
            </a:r>
          </a:p>
        </p:txBody>
      </p:sp>
      <p:sp>
        <p:nvSpPr>
          <p:cNvPr id="34" name="椭圆 33">
            <a:extLst>
              <a:ext uri="{FF2B5EF4-FFF2-40B4-BE49-F238E27FC236}">
                <a16:creationId xmlns:a16="http://schemas.microsoft.com/office/drawing/2014/main" id="{BAC8929B-46EF-438D-AE57-9EC16BBB78CA}"/>
              </a:ext>
            </a:extLst>
          </p:cNvPr>
          <p:cNvSpPr/>
          <p:nvPr/>
        </p:nvSpPr>
        <p:spPr>
          <a:xfrm>
            <a:off x="2602462" y="1873978"/>
            <a:ext cx="1174879"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楷体" panose="02010609060101010101" pitchFamily="49" charset="-122"/>
                <a:ea typeface="楷体" panose="02010609060101010101" pitchFamily="49" charset="-122"/>
              </a:rPr>
              <a:t>资料整理</a:t>
            </a:r>
          </a:p>
        </p:txBody>
      </p:sp>
      <p:sp>
        <p:nvSpPr>
          <p:cNvPr id="36" name="椭圆 35">
            <a:extLst>
              <a:ext uri="{FF2B5EF4-FFF2-40B4-BE49-F238E27FC236}">
                <a16:creationId xmlns:a16="http://schemas.microsoft.com/office/drawing/2014/main" id="{B3176CBE-48B7-4CF4-8574-1EF03CE8E048}"/>
              </a:ext>
            </a:extLst>
          </p:cNvPr>
          <p:cNvSpPr/>
          <p:nvPr/>
        </p:nvSpPr>
        <p:spPr>
          <a:xfrm>
            <a:off x="4411669" y="1883403"/>
            <a:ext cx="1174878"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楷体" panose="02010609060101010101" pitchFamily="49" charset="-122"/>
                <a:ea typeface="楷体" panose="02010609060101010101" pitchFamily="49" charset="-122"/>
              </a:rPr>
              <a:t>方案规划</a:t>
            </a:r>
          </a:p>
        </p:txBody>
      </p:sp>
      <p:sp>
        <p:nvSpPr>
          <p:cNvPr id="37" name="椭圆 36">
            <a:extLst>
              <a:ext uri="{FF2B5EF4-FFF2-40B4-BE49-F238E27FC236}">
                <a16:creationId xmlns:a16="http://schemas.microsoft.com/office/drawing/2014/main" id="{B503E519-AD66-4568-8C00-FD2A77C6189F}"/>
              </a:ext>
            </a:extLst>
          </p:cNvPr>
          <p:cNvSpPr/>
          <p:nvPr/>
        </p:nvSpPr>
        <p:spPr>
          <a:xfrm>
            <a:off x="6399244" y="1874860"/>
            <a:ext cx="1173576"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楷体" panose="02010609060101010101" pitchFamily="49" charset="-122"/>
                <a:ea typeface="楷体" panose="02010609060101010101" pitchFamily="49" charset="-122"/>
              </a:rPr>
              <a:t>方案比选</a:t>
            </a:r>
          </a:p>
        </p:txBody>
      </p:sp>
      <p:sp>
        <p:nvSpPr>
          <p:cNvPr id="38" name="虚尾箭头 7">
            <a:extLst>
              <a:ext uri="{FF2B5EF4-FFF2-40B4-BE49-F238E27FC236}">
                <a16:creationId xmlns:a16="http://schemas.microsoft.com/office/drawing/2014/main" id="{D619E5A7-60C3-416D-B6DA-4F6222CE2480}"/>
              </a:ext>
            </a:extLst>
          </p:cNvPr>
          <p:cNvSpPr/>
          <p:nvPr/>
        </p:nvSpPr>
        <p:spPr>
          <a:xfrm>
            <a:off x="2139746" y="2318909"/>
            <a:ext cx="336054" cy="244148"/>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39" name="虚尾箭头 7">
            <a:extLst>
              <a:ext uri="{FF2B5EF4-FFF2-40B4-BE49-F238E27FC236}">
                <a16:creationId xmlns:a16="http://schemas.microsoft.com/office/drawing/2014/main" id="{8A937FBC-0AE3-47F7-9209-9162A16653D1}"/>
              </a:ext>
            </a:extLst>
          </p:cNvPr>
          <p:cNvSpPr/>
          <p:nvPr/>
        </p:nvSpPr>
        <p:spPr>
          <a:xfrm>
            <a:off x="3925401" y="2318909"/>
            <a:ext cx="336054" cy="244148"/>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40" name="虚尾箭头 7">
            <a:extLst>
              <a:ext uri="{FF2B5EF4-FFF2-40B4-BE49-F238E27FC236}">
                <a16:creationId xmlns:a16="http://schemas.microsoft.com/office/drawing/2014/main" id="{4737210B-BCD0-4B31-AFED-8B37B94450A2}"/>
              </a:ext>
            </a:extLst>
          </p:cNvPr>
          <p:cNvSpPr/>
          <p:nvPr/>
        </p:nvSpPr>
        <p:spPr>
          <a:xfrm>
            <a:off x="5864845" y="2318909"/>
            <a:ext cx="336054" cy="244148"/>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41" name="虚尾箭头 7">
            <a:extLst>
              <a:ext uri="{FF2B5EF4-FFF2-40B4-BE49-F238E27FC236}">
                <a16:creationId xmlns:a16="http://schemas.microsoft.com/office/drawing/2014/main" id="{7DA6629A-B5C2-4ED8-8C2C-212A3397CEE5}"/>
              </a:ext>
            </a:extLst>
          </p:cNvPr>
          <p:cNvSpPr/>
          <p:nvPr/>
        </p:nvSpPr>
        <p:spPr>
          <a:xfrm>
            <a:off x="7893980" y="2328849"/>
            <a:ext cx="336054" cy="244148"/>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56" name="矩形: 圆角 43">
            <a:extLst>
              <a:ext uri="{FF2B5EF4-FFF2-40B4-BE49-F238E27FC236}">
                <a16:creationId xmlns:a16="http://schemas.microsoft.com/office/drawing/2014/main" id="{4BBCFAA9-CDEB-408B-AB76-9D2D4468B6B9}"/>
              </a:ext>
            </a:extLst>
          </p:cNvPr>
          <p:cNvSpPr/>
          <p:nvPr/>
        </p:nvSpPr>
        <p:spPr>
          <a:xfrm>
            <a:off x="609600" y="1662744"/>
            <a:ext cx="10972800" cy="1994856"/>
          </a:xfrm>
          <a:prstGeom prst="roundRect">
            <a:avLst/>
          </a:prstGeom>
          <a:noFill/>
          <a:ln w="19050">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vert="eaVert" lIns="180000" tIns="180000" rIns="180000" bIns="180000" anchor="t">
            <a:normAutofit/>
          </a:bodyPr>
          <a:lstStyle/>
          <a:p>
            <a:pPr eaLnBrk="1" fontAlgn="auto" hangingPunct="1">
              <a:lnSpc>
                <a:spcPct val="130000"/>
              </a:lnSpc>
              <a:spcBef>
                <a:spcPts val="0"/>
              </a:spcBef>
              <a:spcAft>
                <a:spcPts val="0"/>
              </a:spcAft>
              <a:defRPr/>
            </a:pPr>
            <a:endParaRPr kumimoji="1" lang="zh-CN" altLang="en-US" sz="2400" dirty="0">
              <a:solidFill>
                <a:srgbClr val="FF0000"/>
              </a:solidFill>
              <a:latin typeface="楷体" panose="02010609060101010101" pitchFamily="49" charset="-122"/>
              <a:ea typeface="楷体" panose="02010609060101010101" pitchFamily="49" charset="-122"/>
            </a:endParaRPr>
          </a:p>
        </p:txBody>
      </p:sp>
      <p:sp>
        <p:nvSpPr>
          <p:cNvPr id="65" name="矩形 64"/>
          <p:cNvSpPr/>
          <p:nvPr/>
        </p:nvSpPr>
        <p:spPr bwMode="auto">
          <a:xfrm>
            <a:off x="421507" y="3810000"/>
            <a:ext cx="2904962" cy="461665"/>
          </a:xfrm>
          <a:prstGeom prst="rect">
            <a:avLst/>
          </a:prstGeom>
          <a:solidFill>
            <a:schemeClr val="accent2">
              <a:lumMod val="20000"/>
              <a:lumOff val="80000"/>
            </a:schemeClr>
          </a:solidFill>
        </p:spPr>
        <p:txBody>
          <a:bodyPr wrap="none">
            <a:spAutoFit/>
          </a:bodyPr>
          <a:lstStyle/>
          <a:p>
            <a:pPr>
              <a:buFont typeface="Wingdings" panose="05000000000000000000" pitchFamily="2" charset="2"/>
              <a:buChar char="Ø"/>
            </a:pPr>
            <a:r>
              <a:rPr lang="zh-CN" altLang="en-US" sz="2400" dirty="0">
                <a:solidFill>
                  <a:srgbClr val="404040"/>
                </a:solidFill>
                <a:latin typeface="楷体" panose="02010609060101010101" pitchFamily="49" charset="-122"/>
                <a:ea typeface="楷体" panose="02010609060101010101" pitchFamily="49" charset="-122"/>
              </a:rPr>
              <a:t>存在的工程问题：</a:t>
            </a:r>
          </a:p>
        </p:txBody>
      </p:sp>
      <p:sp>
        <p:nvSpPr>
          <p:cNvPr id="51" name="虚尾箭头 7">
            <a:extLst>
              <a:ext uri="{FF2B5EF4-FFF2-40B4-BE49-F238E27FC236}">
                <a16:creationId xmlns:a16="http://schemas.microsoft.com/office/drawing/2014/main" id="{7DA6629A-B5C2-4ED8-8C2C-212A3397CEE5}"/>
              </a:ext>
            </a:extLst>
          </p:cNvPr>
          <p:cNvSpPr/>
          <p:nvPr/>
        </p:nvSpPr>
        <p:spPr>
          <a:xfrm>
            <a:off x="9733128" y="2346414"/>
            <a:ext cx="336054" cy="244148"/>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52" name="椭圆 51">
            <a:extLst>
              <a:ext uri="{FF2B5EF4-FFF2-40B4-BE49-F238E27FC236}">
                <a16:creationId xmlns:a16="http://schemas.microsoft.com/office/drawing/2014/main" id="{5746D9FB-D4A5-42F1-AB87-7536AC7E1AFF}"/>
              </a:ext>
            </a:extLst>
          </p:cNvPr>
          <p:cNvSpPr/>
          <p:nvPr/>
        </p:nvSpPr>
        <p:spPr>
          <a:xfrm>
            <a:off x="10210800" y="1878993"/>
            <a:ext cx="1173576" cy="1153889"/>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smtClean="0">
                <a:solidFill>
                  <a:prstClr val="white"/>
                </a:solidFill>
                <a:latin typeface="楷体" panose="02010609060101010101" pitchFamily="49" charset="-122"/>
                <a:ea typeface="楷体" panose="02010609060101010101" pitchFamily="49" charset="-122"/>
              </a:rPr>
              <a:t>方案展示</a:t>
            </a:r>
            <a:endParaRPr lang="zh-CN" altLang="en-US" sz="2400" kern="0" dirty="0">
              <a:solidFill>
                <a:prstClr val="white"/>
              </a:solidFill>
              <a:latin typeface="楷体" panose="02010609060101010101" pitchFamily="49" charset="-122"/>
              <a:ea typeface="楷体" panose="02010609060101010101" pitchFamily="49" charset="-122"/>
            </a:endParaRPr>
          </a:p>
        </p:txBody>
      </p:sp>
      <p:sp>
        <p:nvSpPr>
          <p:cNvPr id="7" name="圆角矩形 6"/>
          <p:cNvSpPr/>
          <p:nvPr/>
        </p:nvSpPr>
        <p:spPr bwMode="auto">
          <a:xfrm>
            <a:off x="762000" y="1757765"/>
            <a:ext cx="3078480" cy="1747435"/>
          </a:xfrm>
          <a:prstGeom prst="roundRect">
            <a:avLst/>
          </a:prstGeom>
          <a:noFill/>
          <a:ln w="15875">
            <a:solidFill>
              <a:schemeClr val="tx1"/>
            </a:solidFill>
            <a:prstDash val="dash"/>
            <a:round/>
            <a:headEnd/>
            <a:tailEnd/>
          </a:ln>
        </p:spPr>
        <p:txBody>
          <a:bodyPr rtlCol="0" anchor="b"/>
          <a:lstStyle/>
          <a:p>
            <a:pPr algn="ctr"/>
            <a:r>
              <a:rPr lang="zh-CN" altLang="en-US" sz="2400" b="0" dirty="0">
                <a:latin typeface="楷体" panose="02010609060101010101" pitchFamily="49" charset="-122"/>
                <a:ea typeface="楷体" panose="02010609060101010101" pitchFamily="49" charset="-122"/>
              </a:rPr>
              <a:t>人工采集</a:t>
            </a:r>
          </a:p>
        </p:txBody>
      </p:sp>
      <p:sp>
        <p:nvSpPr>
          <p:cNvPr id="35" name="圆角矩形 34"/>
          <p:cNvSpPr/>
          <p:nvPr/>
        </p:nvSpPr>
        <p:spPr bwMode="auto">
          <a:xfrm>
            <a:off x="4306030" y="1757764"/>
            <a:ext cx="5337058" cy="1747436"/>
          </a:xfrm>
          <a:prstGeom prst="roundRect">
            <a:avLst/>
          </a:prstGeom>
          <a:noFill/>
          <a:ln w="15875">
            <a:solidFill>
              <a:schemeClr val="tx1"/>
            </a:solidFill>
            <a:prstDash val="dash"/>
            <a:round/>
            <a:headEnd/>
            <a:tailEnd/>
          </a:ln>
        </p:spPr>
        <p:txBody>
          <a:bodyPr rtlCol="0" anchor="b"/>
          <a:lstStyle/>
          <a:p>
            <a:pPr algn="ctr"/>
            <a:r>
              <a:rPr lang="zh-CN" altLang="en-US" sz="2400" b="0" dirty="0" smtClean="0">
                <a:latin typeface="楷体" panose="02010609060101010101" pitchFamily="49" charset="-122"/>
                <a:ea typeface="楷体" panose="02010609060101010101" pitchFamily="49" charset="-122"/>
              </a:rPr>
              <a:t>专家经验</a:t>
            </a:r>
            <a:endParaRPr lang="zh-CN" altLang="en-US" sz="2400" b="0" dirty="0">
              <a:latin typeface="楷体" panose="02010609060101010101" pitchFamily="49" charset="-122"/>
              <a:ea typeface="楷体" panose="02010609060101010101" pitchFamily="49" charset="-122"/>
            </a:endParaRPr>
          </a:p>
        </p:txBody>
      </p:sp>
      <p:sp>
        <p:nvSpPr>
          <p:cNvPr id="50" name="圆角矩形 49"/>
          <p:cNvSpPr/>
          <p:nvPr/>
        </p:nvSpPr>
        <p:spPr bwMode="auto">
          <a:xfrm>
            <a:off x="10108638" y="1757765"/>
            <a:ext cx="1321362" cy="1747435"/>
          </a:xfrm>
          <a:prstGeom prst="roundRect">
            <a:avLst/>
          </a:prstGeom>
          <a:noFill/>
          <a:ln w="15875">
            <a:solidFill>
              <a:schemeClr val="tx1"/>
            </a:solidFill>
            <a:prstDash val="dash"/>
            <a:round/>
            <a:headEnd/>
            <a:tailEnd/>
          </a:ln>
        </p:spPr>
        <p:txBody>
          <a:bodyPr rtlCol="0" anchor="b"/>
          <a:lstStyle/>
          <a:p>
            <a:pPr algn="ctr"/>
            <a:r>
              <a:rPr lang="en-US" altLang="zh-CN" sz="2400" b="0" dirty="0">
                <a:latin typeface="+mn-lt"/>
                <a:ea typeface="楷体" panose="02010609060101010101" pitchFamily="49" charset="-122"/>
              </a:rPr>
              <a:t>Word</a:t>
            </a:r>
            <a:r>
              <a:rPr lang="zh-CN" altLang="en-US" sz="2400" b="0" dirty="0">
                <a:latin typeface="+mn-lt"/>
                <a:ea typeface="楷体" panose="02010609060101010101" pitchFamily="49" charset="-122"/>
              </a:rPr>
              <a:t>等</a:t>
            </a:r>
          </a:p>
        </p:txBody>
      </p:sp>
      <p:sp>
        <p:nvSpPr>
          <p:cNvPr id="55" name="文本框 54"/>
          <p:cNvSpPr txBox="1"/>
          <p:nvPr/>
        </p:nvSpPr>
        <p:spPr>
          <a:xfrm>
            <a:off x="421507" y="4388505"/>
            <a:ext cx="5674494" cy="1938992"/>
          </a:xfrm>
          <a:prstGeom prst="rect">
            <a:avLst/>
          </a:prstGeom>
          <a:noFill/>
        </p:spPr>
        <p:txBody>
          <a:bodyPr wrap="square" rtlCol="0">
            <a:spAutoFit/>
          </a:bodyPr>
          <a:lstStyle/>
          <a:p>
            <a:r>
              <a:rPr lang="en-US" altLang="zh-CN" b="0" dirty="0" smtClean="0">
                <a:solidFill>
                  <a:srgbClr val="FF0000"/>
                </a:solidFill>
                <a:latin typeface="+mn-lt"/>
                <a:ea typeface="楷体" panose="02010609060101010101" pitchFamily="49" charset="-122"/>
              </a:rPr>
              <a:t>1. </a:t>
            </a:r>
            <a:r>
              <a:rPr lang="zh-CN" altLang="en-US" b="0" dirty="0" smtClean="0">
                <a:solidFill>
                  <a:srgbClr val="FF0000"/>
                </a:solidFill>
                <a:latin typeface="+mn-lt"/>
                <a:ea typeface="楷体" panose="02010609060101010101" pitchFamily="49" charset="-122"/>
              </a:rPr>
              <a:t>数据采集困难</a:t>
            </a:r>
            <a:endParaRPr lang="en-US" altLang="zh-CN" b="0" dirty="0" smtClean="0">
              <a:solidFill>
                <a:srgbClr val="FF0000"/>
              </a:solidFill>
              <a:latin typeface="+mn-lt"/>
              <a:ea typeface="楷体" panose="02010609060101010101" pitchFamily="49" charset="-122"/>
            </a:endParaRPr>
          </a:p>
          <a:p>
            <a:pPr indent="457200"/>
            <a:r>
              <a:rPr lang="zh-CN" altLang="en-US" b="0" dirty="0" smtClean="0">
                <a:latin typeface="+mn-lt"/>
                <a:ea typeface="楷体" panose="02010609060101010101" pitchFamily="49" charset="-122"/>
              </a:rPr>
              <a:t>数据种类多、涉及专业面广，包括</a:t>
            </a:r>
            <a:r>
              <a:rPr lang="zh-CN" altLang="en-US" b="0" dirty="0" smtClean="0">
                <a:ea typeface="楷体" panose="02010609060101010101" pitchFamily="49" charset="-122"/>
              </a:rPr>
              <a:t>工程建设物资需求、</a:t>
            </a:r>
            <a:r>
              <a:rPr lang="zh-CN" altLang="en-US" b="0" dirty="0" smtClean="0">
                <a:latin typeface="+mn-lt"/>
                <a:ea typeface="楷体" panose="02010609060101010101" pitchFamily="49" charset="-122"/>
              </a:rPr>
              <a:t>交通网络数据以及供应商条件等；</a:t>
            </a:r>
            <a:endParaRPr lang="en-US" altLang="zh-CN" b="0" dirty="0" smtClean="0">
              <a:latin typeface="+mn-lt"/>
              <a:ea typeface="楷体" panose="02010609060101010101" pitchFamily="49" charset="-122"/>
            </a:endParaRPr>
          </a:p>
          <a:p>
            <a:r>
              <a:rPr lang="en-US" altLang="zh-CN" b="0" dirty="0" smtClean="0">
                <a:solidFill>
                  <a:srgbClr val="FF0000"/>
                </a:solidFill>
                <a:latin typeface="+mn-lt"/>
                <a:ea typeface="楷体" panose="02010609060101010101" pitchFamily="49" charset="-122"/>
              </a:rPr>
              <a:t>2. </a:t>
            </a:r>
            <a:r>
              <a:rPr lang="zh-CN" altLang="en-US" b="0" dirty="0" smtClean="0">
                <a:solidFill>
                  <a:srgbClr val="FF0000"/>
                </a:solidFill>
                <a:latin typeface="+mn-lt"/>
                <a:ea typeface="楷体" panose="02010609060101010101" pitchFamily="49" charset="-122"/>
              </a:rPr>
              <a:t>参数计算效率低、周期长</a:t>
            </a:r>
            <a:endParaRPr lang="en-US" altLang="zh-CN" b="0" dirty="0" smtClean="0">
              <a:solidFill>
                <a:srgbClr val="FF0000"/>
              </a:solidFill>
              <a:latin typeface="+mn-lt"/>
              <a:ea typeface="楷体" panose="02010609060101010101" pitchFamily="49" charset="-122"/>
            </a:endParaRPr>
          </a:p>
          <a:p>
            <a:pPr indent="457200"/>
            <a:r>
              <a:rPr lang="zh-CN" altLang="en-US" b="0" dirty="0" smtClean="0">
                <a:latin typeface="+mn-lt"/>
                <a:ea typeface="楷体" panose="02010609060101010101" pitchFamily="49" charset="-122"/>
              </a:rPr>
              <a:t>数据量大、数据结构复杂，依靠人工方法借助</a:t>
            </a:r>
            <a:r>
              <a:rPr lang="en-US" altLang="zh-CN" b="0" dirty="0" smtClean="0">
                <a:latin typeface="+mn-lt"/>
                <a:ea typeface="楷体" panose="02010609060101010101" pitchFamily="49" charset="-122"/>
              </a:rPr>
              <a:t>excel</a:t>
            </a:r>
            <a:r>
              <a:rPr lang="zh-CN" altLang="en-US" b="0" dirty="0" smtClean="0">
                <a:latin typeface="+mn-lt"/>
                <a:ea typeface="楷体" panose="02010609060101010101" pitchFamily="49" charset="-122"/>
              </a:rPr>
              <a:t>等工具进行数据整理，效率低，周期长；</a:t>
            </a:r>
            <a:endParaRPr lang="en-US" altLang="zh-CN" b="0" dirty="0" smtClean="0">
              <a:latin typeface="+mn-lt"/>
              <a:ea typeface="楷体" panose="02010609060101010101" pitchFamily="49" charset="-122"/>
            </a:endParaRPr>
          </a:p>
        </p:txBody>
      </p:sp>
      <p:sp>
        <p:nvSpPr>
          <p:cNvPr id="57" name="文本框 56"/>
          <p:cNvSpPr txBox="1"/>
          <p:nvPr/>
        </p:nvSpPr>
        <p:spPr>
          <a:xfrm>
            <a:off x="6096000" y="4388505"/>
            <a:ext cx="5674494" cy="1938992"/>
          </a:xfrm>
          <a:prstGeom prst="rect">
            <a:avLst/>
          </a:prstGeom>
          <a:noFill/>
        </p:spPr>
        <p:txBody>
          <a:bodyPr wrap="square" rtlCol="0">
            <a:spAutoFit/>
          </a:bodyPr>
          <a:lstStyle/>
          <a:p>
            <a:r>
              <a:rPr lang="en-US" altLang="zh-CN" b="0" dirty="0">
                <a:solidFill>
                  <a:srgbClr val="FF0000"/>
                </a:solidFill>
                <a:latin typeface="+mn-lt"/>
                <a:ea typeface="楷体" panose="02010609060101010101" pitchFamily="49" charset="-122"/>
              </a:rPr>
              <a:t>3</a:t>
            </a:r>
            <a:r>
              <a:rPr lang="en-US" altLang="zh-CN" b="0" dirty="0" smtClean="0">
                <a:solidFill>
                  <a:srgbClr val="FF0000"/>
                </a:solidFill>
                <a:latin typeface="+mn-lt"/>
                <a:ea typeface="楷体" panose="02010609060101010101" pitchFamily="49" charset="-122"/>
              </a:rPr>
              <a:t>. </a:t>
            </a:r>
            <a:r>
              <a:rPr lang="zh-CN" altLang="en-US" b="0" dirty="0" smtClean="0">
                <a:solidFill>
                  <a:srgbClr val="FF0000"/>
                </a:solidFill>
                <a:latin typeface="+mn-lt"/>
                <a:ea typeface="楷体" panose="02010609060101010101" pitchFamily="49" charset="-122"/>
              </a:rPr>
              <a:t>方案决策经验性太强</a:t>
            </a:r>
            <a:endParaRPr lang="en-US" altLang="zh-CN" b="0" dirty="0" smtClean="0">
              <a:solidFill>
                <a:srgbClr val="FF0000"/>
              </a:solidFill>
              <a:latin typeface="+mn-lt"/>
              <a:ea typeface="楷体" panose="02010609060101010101" pitchFamily="49" charset="-122"/>
            </a:endParaRPr>
          </a:p>
          <a:p>
            <a:pPr indent="457200"/>
            <a:r>
              <a:rPr lang="zh-CN" altLang="en-US" b="0" dirty="0" smtClean="0">
                <a:latin typeface="+mn-lt"/>
                <a:ea typeface="楷体" panose="02010609060101010101" pitchFamily="49" charset="-122"/>
              </a:rPr>
              <a:t>依靠</a:t>
            </a:r>
            <a:r>
              <a:rPr lang="zh-CN" altLang="en-US" b="0" dirty="0">
                <a:latin typeface="+mn-lt"/>
                <a:ea typeface="楷体" panose="02010609060101010101" pitchFamily="49" charset="-122"/>
              </a:rPr>
              <a:t>工程</a:t>
            </a:r>
            <a:r>
              <a:rPr lang="zh-CN" altLang="en-US" b="0" dirty="0" smtClean="0">
                <a:latin typeface="+mn-lt"/>
                <a:ea typeface="楷体" panose="02010609060101010101" pitchFamily="49" charset="-122"/>
              </a:rPr>
              <a:t>经验进行</a:t>
            </a:r>
            <a:r>
              <a:rPr lang="zh-CN" altLang="en-US" b="0" dirty="0">
                <a:latin typeface="+mn-lt"/>
                <a:ea typeface="楷体" panose="02010609060101010101" pitchFamily="49" charset="-122"/>
              </a:rPr>
              <a:t>方案规划和比选，主观性强、科学性不足，缺乏完整的决策体系。</a:t>
            </a:r>
          </a:p>
          <a:p>
            <a:r>
              <a:rPr lang="en-US" altLang="zh-CN" b="0" dirty="0" smtClean="0">
                <a:solidFill>
                  <a:srgbClr val="FF0000"/>
                </a:solidFill>
                <a:latin typeface="+mn-lt"/>
                <a:ea typeface="楷体" panose="02010609060101010101" pitchFamily="49" charset="-122"/>
              </a:rPr>
              <a:t>4. </a:t>
            </a:r>
            <a:r>
              <a:rPr lang="zh-CN" altLang="en-US" b="0" dirty="0" smtClean="0">
                <a:solidFill>
                  <a:srgbClr val="FF0000"/>
                </a:solidFill>
                <a:latin typeface="+mn-lt"/>
                <a:ea typeface="楷体" panose="02010609060101010101" pitchFamily="49" charset="-122"/>
              </a:rPr>
              <a:t>方案展示直观性不足</a:t>
            </a:r>
            <a:endParaRPr lang="en-US" altLang="zh-CN" b="0" dirty="0" smtClean="0">
              <a:solidFill>
                <a:srgbClr val="FF0000"/>
              </a:solidFill>
              <a:latin typeface="+mn-lt"/>
              <a:ea typeface="楷体" panose="02010609060101010101" pitchFamily="49" charset="-122"/>
            </a:endParaRPr>
          </a:p>
          <a:p>
            <a:pPr indent="457200"/>
            <a:r>
              <a:rPr lang="zh-CN" altLang="en-US" b="0" dirty="0" smtClean="0">
                <a:latin typeface="+mn-lt"/>
                <a:ea typeface="楷体" panose="02010609060101010101" pitchFamily="49" charset="-122"/>
              </a:rPr>
              <a:t>当前工程中，主要采用</a:t>
            </a:r>
            <a:r>
              <a:rPr lang="en-US" altLang="zh-CN" b="0" dirty="0" smtClean="0">
                <a:latin typeface="+mn-lt"/>
                <a:ea typeface="楷体" panose="02010609060101010101" pitchFamily="49" charset="-122"/>
              </a:rPr>
              <a:t>word</a:t>
            </a:r>
            <a:r>
              <a:rPr lang="zh-CN" altLang="en-US" b="0" dirty="0" smtClean="0">
                <a:latin typeface="+mn-lt"/>
                <a:ea typeface="楷体" panose="02010609060101010101" pitchFamily="49" charset="-122"/>
              </a:rPr>
              <a:t>、</a:t>
            </a:r>
            <a:r>
              <a:rPr lang="en-US" altLang="zh-CN" b="0" dirty="0" smtClean="0">
                <a:latin typeface="+mn-lt"/>
                <a:ea typeface="楷体" panose="02010609060101010101" pitchFamily="49" charset="-122"/>
              </a:rPr>
              <a:t>CAD</a:t>
            </a:r>
            <a:r>
              <a:rPr lang="zh-CN" altLang="en-US" b="0" dirty="0" smtClean="0">
                <a:latin typeface="+mn-lt"/>
                <a:ea typeface="楷体" panose="02010609060101010101" pitchFamily="49" charset="-122"/>
              </a:rPr>
              <a:t>等工具记录方案，</a:t>
            </a:r>
            <a:r>
              <a:rPr lang="zh-CN" altLang="en-US" b="0" dirty="0">
                <a:latin typeface="+mn-lt"/>
                <a:ea typeface="楷体" panose="02010609060101010101" pitchFamily="49" charset="-122"/>
              </a:rPr>
              <a:t>形式单一、直观性不足。</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7</a:t>
            </a:fld>
            <a:endParaRPr lang="zh-CN" altLang="en-US"/>
          </a:p>
        </p:txBody>
      </p:sp>
    </p:spTree>
    <p:custDataLst>
      <p:tags r:id="rId1"/>
    </p:custDataLst>
    <p:extLst>
      <p:ext uri="{BB962C8B-B14F-4D97-AF65-F5344CB8AC3E}">
        <p14:creationId xmlns:p14="http://schemas.microsoft.com/office/powerpoint/2010/main" val="36732577"/>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bwMode="auto">
          <a:xfrm>
            <a:off x="828931" y="3058005"/>
            <a:ext cx="6714870" cy="3571395"/>
          </a:xfrm>
          <a:prstGeom prst="rect">
            <a:avLst/>
          </a:prstGeom>
          <a:solidFill>
            <a:schemeClr val="bg1">
              <a:lumMod val="85000"/>
            </a:schemeClr>
          </a:solidFill>
          <a:ln w="9525">
            <a:noFill/>
            <a:round/>
            <a:headEnd/>
            <a:tailEnd/>
          </a:ln>
        </p:spPr>
        <p:txBody>
          <a:bodyPr rtlCol="0" anchor="ctr"/>
          <a:lstStyle/>
          <a:p>
            <a:pPr algn="ctr"/>
            <a:endParaRPr lang="zh-CN" altLang="en-US" b="0" dirty="0">
              <a:latin typeface="楷体" panose="02010609060101010101" pitchFamily="49" charset="-122"/>
              <a:ea typeface="楷体" panose="02010609060101010101" pitchFamily="49" charset="-122"/>
            </a:endParaRPr>
          </a:p>
        </p:txBody>
      </p:sp>
      <p:sp>
        <p:nvSpPr>
          <p:cNvPr id="109" name="矩形 108"/>
          <p:cNvSpPr/>
          <p:nvPr/>
        </p:nvSpPr>
        <p:spPr bwMode="auto">
          <a:xfrm>
            <a:off x="7620000" y="1751717"/>
            <a:ext cx="2895600" cy="4877683"/>
          </a:xfrm>
          <a:prstGeom prst="rect">
            <a:avLst/>
          </a:prstGeom>
          <a:noFill/>
          <a:ln w="9525">
            <a:solidFill>
              <a:schemeClr val="tx1"/>
            </a:solidFill>
            <a:round/>
            <a:headEnd/>
            <a:tailEnd/>
          </a:ln>
        </p:spPr>
        <p:txBody>
          <a:bodyPr rtlCol="0" anchor="ctr"/>
          <a:lstStyle/>
          <a:p>
            <a:pPr algn="ctr"/>
            <a:endParaRPr lang="zh-CN" altLang="en-US" b="0" dirty="0">
              <a:latin typeface="楷体" panose="02010609060101010101" pitchFamily="49" charset="-122"/>
              <a:ea typeface="楷体" panose="02010609060101010101" pitchFamily="49" charset="-122"/>
            </a:endParaRPr>
          </a:p>
        </p:txBody>
      </p:sp>
      <p:sp>
        <p:nvSpPr>
          <p:cNvPr id="108" name="矩形 107"/>
          <p:cNvSpPr/>
          <p:nvPr/>
        </p:nvSpPr>
        <p:spPr bwMode="auto">
          <a:xfrm>
            <a:off x="828931" y="1759201"/>
            <a:ext cx="6714870" cy="4870199"/>
          </a:xfrm>
          <a:prstGeom prst="rect">
            <a:avLst/>
          </a:prstGeom>
          <a:noFill/>
          <a:ln w="9525">
            <a:solidFill>
              <a:schemeClr val="tx1"/>
            </a:solidFill>
            <a:round/>
            <a:headEnd/>
            <a:tailEnd/>
          </a:ln>
        </p:spPr>
        <p:txBody>
          <a:bodyPr rtlCol="0" anchor="ctr"/>
          <a:lstStyle/>
          <a:p>
            <a:pPr algn="ctr"/>
            <a:endParaRPr lang="zh-CN" altLang="en-US" b="0" dirty="0">
              <a:latin typeface="楷体" panose="02010609060101010101" pitchFamily="49" charset="-122"/>
              <a:ea typeface="楷体" panose="02010609060101010101" pitchFamily="49" charset="-122"/>
            </a:endParaRPr>
          </a:p>
        </p:txBody>
      </p:sp>
      <p:sp>
        <p:nvSpPr>
          <p:cNvPr id="28" name="矩形 27"/>
          <p:cNvSpPr/>
          <p:nvPr/>
        </p:nvSpPr>
        <p:spPr bwMode="auto">
          <a:xfrm>
            <a:off x="4724400" y="4092713"/>
            <a:ext cx="2667000" cy="2438400"/>
          </a:xfrm>
          <a:prstGeom prst="rect">
            <a:avLst/>
          </a:prstGeom>
          <a:solidFill>
            <a:schemeClr val="bg1"/>
          </a:solidFill>
          <a:ln w="9525">
            <a:solidFill>
              <a:schemeClr val="tx1"/>
            </a:solidFill>
            <a:round/>
            <a:headEnd/>
            <a:tailEnd/>
          </a:ln>
        </p:spPr>
        <p:txBody>
          <a:bodyPr rtlCol="0" anchor="ctr"/>
          <a:lstStyle/>
          <a:p>
            <a:pPr algn="ctr"/>
            <a:endParaRPr lang="zh-CN" altLang="en-US" b="0">
              <a:latin typeface="楷体" panose="02010609060101010101" pitchFamily="49" charset="-122"/>
              <a:ea typeface="楷体" panose="02010609060101010101" pitchFamily="49" charset="-122"/>
            </a:endParaRPr>
          </a:p>
        </p:txBody>
      </p:sp>
      <p:sp>
        <p:nvSpPr>
          <p:cNvPr id="29" name="矩形 28"/>
          <p:cNvSpPr/>
          <p:nvPr/>
        </p:nvSpPr>
        <p:spPr bwMode="auto">
          <a:xfrm>
            <a:off x="1491132" y="4092714"/>
            <a:ext cx="2623760" cy="2438400"/>
          </a:xfrm>
          <a:prstGeom prst="rect">
            <a:avLst/>
          </a:prstGeom>
          <a:solidFill>
            <a:schemeClr val="bg1"/>
          </a:solidFill>
          <a:ln w="9525">
            <a:solidFill>
              <a:schemeClr val="tx1"/>
            </a:solidFill>
            <a:round/>
            <a:headEnd/>
            <a:tailEnd/>
          </a:ln>
        </p:spPr>
        <p:txBody>
          <a:bodyPr rtlCol="0" anchor="ctr"/>
          <a:lstStyle/>
          <a:p>
            <a:pPr algn="ctr"/>
            <a:endParaRPr lang="zh-CN" altLang="en-US" b="0">
              <a:latin typeface="楷体" panose="02010609060101010101" pitchFamily="49" charset="-122"/>
              <a:ea typeface="楷体" panose="02010609060101010101" pitchFamily="49" charset="-122"/>
            </a:endParaRPr>
          </a:p>
        </p:txBody>
      </p:sp>
      <p:sp>
        <p:nvSpPr>
          <p:cNvPr id="2" name="Rectangle 5">
            <a:extLst>
              <a:ext uri="{FF2B5EF4-FFF2-40B4-BE49-F238E27FC236}">
                <a16:creationId xmlns:a16="http://schemas.microsoft.com/office/drawing/2014/main" id="{0E3958D8-6C05-4C1D-BCCD-F5734A6188F0}"/>
              </a:ext>
            </a:extLst>
          </p:cNvPr>
          <p:cNvSpPr>
            <a:spLocks noChangeArrowheads="1"/>
          </p:cNvSpPr>
          <p:nvPr/>
        </p:nvSpPr>
        <p:spPr bwMode="auto">
          <a:xfrm>
            <a:off x="520724" y="261780"/>
            <a:ext cx="5562600" cy="523220"/>
          </a:xfrm>
          <a:prstGeom prst="rect">
            <a:avLst/>
          </a:prstGeom>
          <a:noFill/>
          <a:ln>
            <a:noFill/>
          </a:ln>
          <a:effectLst>
            <a:prstShdw prst="shdw17" dist="17961" dir="2700000">
              <a:srgbClr val="00004E"/>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smtClean="0">
                <a:solidFill>
                  <a:schemeClr val="accent2"/>
                </a:solidFill>
                <a:latin typeface="楷体" panose="02010609060101010101" pitchFamily="49" charset="-122"/>
                <a:ea typeface="楷体" panose="02010609060101010101" pitchFamily="49" charset="-122"/>
              </a:rPr>
              <a:t>1.4 </a:t>
            </a:r>
            <a:r>
              <a:rPr lang="zh-CN" altLang="en-US" sz="2800" dirty="0">
                <a:solidFill>
                  <a:schemeClr val="accent2"/>
                </a:solidFill>
                <a:latin typeface="楷体" panose="02010609060101010101" pitchFamily="49" charset="-122"/>
                <a:ea typeface="楷体" panose="02010609060101010101" pitchFamily="49" charset="-122"/>
              </a:rPr>
              <a:t>研究思路及内容</a:t>
            </a:r>
          </a:p>
        </p:txBody>
      </p:sp>
      <p:sp>
        <p:nvSpPr>
          <p:cNvPr id="3" name="圆角矩形 2"/>
          <p:cNvSpPr/>
          <p:nvPr/>
        </p:nvSpPr>
        <p:spPr bwMode="auto">
          <a:xfrm>
            <a:off x="1491132" y="2209799"/>
            <a:ext cx="2667000" cy="617626"/>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针对运输网络的</a:t>
            </a:r>
            <a:r>
              <a:rPr lang="zh-CN" altLang="en-US" b="0" dirty="0" smtClean="0">
                <a:solidFill>
                  <a:srgbClr val="FF0000"/>
                </a:solidFill>
                <a:latin typeface="楷体" panose="02010609060101010101" pitchFamily="49" charset="-122"/>
                <a:ea typeface="楷体" panose="02010609060101010101" pitchFamily="49" charset="-122"/>
              </a:rPr>
              <a:t>路径规划</a:t>
            </a:r>
            <a:r>
              <a:rPr lang="zh-CN" altLang="en-US" b="0" dirty="0" smtClean="0">
                <a:latin typeface="楷体" panose="02010609060101010101" pitchFamily="49" charset="-122"/>
                <a:ea typeface="楷体" panose="02010609060101010101" pitchFamily="49" charset="-122"/>
              </a:rPr>
              <a:t>问题</a:t>
            </a:r>
            <a:endParaRPr lang="zh-CN" altLang="en-US" b="0" dirty="0">
              <a:latin typeface="楷体" panose="02010609060101010101" pitchFamily="49" charset="-122"/>
              <a:ea typeface="楷体" panose="02010609060101010101" pitchFamily="49" charset="-122"/>
            </a:endParaRPr>
          </a:p>
        </p:txBody>
      </p:sp>
      <p:sp>
        <p:nvSpPr>
          <p:cNvPr id="8" name="圆角矩形 7"/>
          <p:cNvSpPr/>
          <p:nvPr/>
        </p:nvSpPr>
        <p:spPr bwMode="auto">
          <a:xfrm>
            <a:off x="4724400" y="2209799"/>
            <a:ext cx="2667000" cy="617626"/>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考虑多种决策因素的</a:t>
            </a:r>
            <a:r>
              <a:rPr lang="zh-CN" altLang="en-US" b="0" dirty="0" smtClean="0">
                <a:solidFill>
                  <a:srgbClr val="FF0000"/>
                </a:solidFill>
                <a:latin typeface="楷体" panose="02010609060101010101" pitchFamily="49" charset="-122"/>
                <a:ea typeface="楷体" panose="02010609060101010101" pitchFamily="49" charset="-122"/>
              </a:rPr>
              <a:t>方案优选</a:t>
            </a:r>
            <a:r>
              <a:rPr lang="zh-CN" altLang="en-US" b="0" dirty="0" smtClean="0">
                <a:latin typeface="楷体" panose="02010609060101010101" pitchFamily="49" charset="-122"/>
                <a:ea typeface="楷体" panose="02010609060101010101" pitchFamily="49" charset="-122"/>
              </a:rPr>
              <a:t>问题</a:t>
            </a:r>
            <a:endParaRPr lang="zh-CN" altLang="en-US" b="0" dirty="0">
              <a:latin typeface="楷体" panose="02010609060101010101" pitchFamily="49" charset="-122"/>
              <a:ea typeface="楷体" panose="02010609060101010101" pitchFamily="49" charset="-122"/>
            </a:endParaRPr>
          </a:p>
        </p:txBody>
      </p:sp>
      <p:sp>
        <p:nvSpPr>
          <p:cNvPr id="12" name="圆角矩形 11"/>
          <p:cNvSpPr/>
          <p:nvPr/>
        </p:nvSpPr>
        <p:spPr bwMode="auto">
          <a:xfrm>
            <a:off x="7758069" y="2209799"/>
            <a:ext cx="2666999" cy="617626"/>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数据采集、方案展示等实际工程问题</a:t>
            </a:r>
            <a:endParaRPr lang="zh-CN" altLang="en-US" b="0" dirty="0">
              <a:latin typeface="楷体" panose="02010609060101010101" pitchFamily="49" charset="-122"/>
              <a:ea typeface="楷体" panose="02010609060101010101" pitchFamily="49" charset="-122"/>
            </a:endParaRPr>
          </a:p>
        </p:txBody>
      </p:sp>
      <p:sp>
        <p:nvSpPr>
          <p:cNvPr id="14" name="圆角矩形 13"/>
          <p:cNvSpPr/>
          <p:nvPr/>
        </p:nvSpPr>
        <p:spPr bwMode="auto">
          <a:xfrm>
            <a:off x="1491132" y="3155313"/>
            <a:ext cx="2667000"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a:latin typeface="楷体" panose="02010609060101010101" pitchFamily="49" charset="-122"/>
                <a:ea typeface="楷体" panose="02010609060101010101" pitchFamily="49" charset="-122"/>
              </a:rPr>
              <a:t>水电</a:t>
            </a:r>
            <a:r>
              <a:rPr lang="zh-CN" altLang="en-US" b="0" dirty="0" smtClean="0">
                <a:latin typeface="楷体" panose="02010609060101010101" pitchFamily="49" charset="-122"/>
                <a:ea typeface="楷体" panose="02010609060101010101" pitchFamily="49" charset="-122"/>
              </a:rPr>
              <a:t>工程外来物资多式联运路径优化</a:t>
            </a:r>
            <a:endParaRPr lang="zh-CN" altLang="en-US" b="0" dirty="0">
              <a:latin typeface="楷体" panose="02010609060101010101" pitchFamily="49" charset="-122"/>
              <a:ea typeface="楷体" panose="02010609060101010101" pitchFamily="49" charset="-122"/>
            </a:endParaRPr>
          </a:p>
        </p:txBody>
      </p:sp>
      <p:sp>
        <p:nvSpPr>
          <p:cNvPr id="15" name="圆角矩形 14"/>
          <p:cNvSpPr/>
          <p:nvPr/>
        </p:nvSpPr>
        <p:spPr bwMode="auto">
          <a:xfrm>
            <a:off x="4724400" y="3155313"/>
            <a:ext cx="2667000"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a:latin typeface="楷体" panose="02010609060101010101" pitchFamily="49" charset="-122"/>
                <a:ea typeface="楷体" panose="02010609060101010101" pitchFamily="49" charset="-122"/>
              </a:rPr>
              <a:t>水电</a:t>
            </a:r>
            <a:r>
              <a:rPr lang="zh-CN" altLang="en-US" b="0" dirty="0" smtClean="0">
                <a:latin typeface="楷体" panose="02010609060101010101" pitchFamily="49" charset="-122"/>
                <a:ea typeface="楷体" panose="02010609060101010101" pitchFamily="49" charset="-122"/>
              </a:rPr>
              <a:t>工程外来物资运输方案多目标决策</a:t>
            </a:r>
            <a:endParaRPr lang="zh-CN" altLang="en-US" b="0" dirty="0">
              <a:latin typeface="楷体" panose="02010609060101010101" pitchFamily="49" charset="-122"/>
              <a:ea typeface="楷体" panose="02010609060101010101" pitchFamily="49" charset="-122"/>
            </a:endParaRPr>
          </a:p>
        </p:txBody>
      </p:sp>
      <p:sp>
        <p:nvSpPr>
          <p:cNvPr id="16" name="圆角矩形 15"/>
          <p:cNvSpPr/>
          <p:nvPr/>
        </p:nvSpPr>
        <p:spPr bwMode="auto">
          <a:xfrm>
            <a:off x="7758070" y="3158661"/>
            <a:ext cx="2667000" cy="629252"/>
          </a:xfrm>
          <a:prstGeom prst="roundRect">
            <a:avLst/>
          </a:prstGeom>
          <a:noFill/>
          <a:ln w="9525">
            <a:solidFill>
              <a:schemeClr val="tx1"/>
            </a:solidFill>
            <a:round/>
            <a:headEnd/>
            <a:tailEnd/>
          </a:ln>
        </p:spPr>
        <p:txBody>
          <a:bodyPr rtlCol="0" anchor="ctr"/>
          <a:lstStyle/>
          <a:p>
            <a:pPr algn="ctr"/>
            <a:r>
              <a:rPr lang="zh-CN" altLang="en-US" b="0" dirty="0">
                <a:latin typeface="楷体" panose="02010609060101010101" pitchFamily="49" charset="-122"/>
                <a:ea typeface="楷体" panose="02010609060101010101" pitchFamily="49" charset="-122"/>
              </a:rPr>
              <a:t>水电</a:t>
            </a:r>
            <a:r>
              <a:rPr lang="zh-CN" altLang="en-US" b="0" dirty="0" smtClean="0">
                <a:latin typeface="楷体" panose="02010609060101010101" pitchFamily="49" charset="-122"/>
                <a:ea typeface="楷体" panose="02010609060101010101" pitchFamily="49" charset="-122"/>
              </a:rPr>
              <a:t>工程外来物资运输方案决策系统研发</a:t>
            </a:r>
            <a:endParaRPr lang="zh-CN" altLang="en-US" b="0" dirty="0">
              <a:latin typeface="楷体" panose="02010609060101010101" pitchFamily="49" charset="-122"/>
              <a:ea typeface="楷体" panose="02010609060101010101" pitchFamily="49" charset="-122"/>
            </a:endParaRPr>
          </a:p>
        </p:txBody>
      </p:sp>
      <p:sp>
        <p:nvSpPr>
          <p:cNvPr id="17" name="圆角矩形 16"/>
          <p:cNvSpPr/>
          <p:nvPr/>
        </p:nvSpPr>
        <p:spPr bwMode="auto">
          <a:xfrm>
            <a:off x="1623970" y="4225461"/>
            <a:ext cx="2362200"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a:latin typeface="楷体" panose="02010609060101010101" pitchFamily="49" charset="-122"/>
                <a:ea typeface="楷体" panose="02010609060101010101" pitchFamily="49" charset="-122"/>
              </a:rPr>
              <a:t>构建分层</a:t>
            </a:r>
            <a:r>
              <a:rPr lang="en-US" altLang="zh-CN" b="0" dirty="0">
                <a:latin typeface="楷体" panose="02010609060101010101" pitchFamily="49" charset="-122"/>
                <a:ea typeface="楷体" panose="02010609060101010101" pitchFamily="49" charset="-122"/>
              </a:rPr>
              <a:t>-</a:t>
            </a:r>
            <a:r>
              <a:rPr lang="zh-CN" altLang="en-US" b="0" dirty="0">
                <a:latin typeface="楷体" panose="02010609060101010101" pitchFamily="49" charset="-122"/>
                <a:ea typeface="楷体" panose="02010609060101010101" pitchFamily="49" charset="-122"/>
              </a:rPr>
              <a:t>节点网络异构连通图</a:t>
            </a:r>
          </a:p>
        </p:txBody>
      </p:sp>
      <p:sp>
        <p:nvSpPr>
          <p:cNvPr id="18" name="圆角矩形 17"/>
          <p:cNvSpPr/>
          <p:nvPr/>
        </p:nvSpPr>
        <p:spPr bwMode="auto">
          <a:xfrm>
            <a:off x="1623970" y="5057855"/>
            <a:ext cx="2362200"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a:latin typeface="楷体" panose="02010609060101010101" pitchFamily="49" charset="-122"/>
                <a:ea typeface="楷体" panose="02010609060101010101" pitchFamily="49" charset="-122"/>
              </a:rPr>
              <a:t>建立多式联运路径优化模型</a:t>
            </a:r>
          </a:p>
        </p:txBody>
      </p:sp>
      <p:sp>
        <p:nvSpPr>
          <p:cNvPr id="19" name="圆角矩形 18"/>
          <p:cNvSpPr/>
          <p:nvPr/>
        </p:nvSpPr>
        <p:spPr bwMode="auto">
          <a:xfrm>
            <a:off x="1623970" y="5825169"/>
            <a:ext cx="2362200"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基于</a:t>
            </a:r>
            <a:r>
              <a:rPr lang="en-US" altLang="zh-CN" b="0" dirty="0" err="1" smtClean="0">
                <a:latin typeface="+mn-lt"/>
                <a:ea typeface="楷体" panose="02010609060101010101" pitchFamily="49" charset="-122"/>
              </a:rPr>
              <a:t>Dijkstra</a:t>
            </a:r>
            <a:r>
              <a:rPr lang="zh-CN" altLang="en-US" b="0" dirty="0" smtClean="0">
                <a:latin typeface="+mn-lt"/>
                <a:ea typeface="楷体" panose="02010609060101010101" pitchFamily="49" charset="-122"/>
              </a:rPr>
              <a:t>设计求解算法</a:t>
            </a:r>
            <a:endParaRPr lang="zh-CN" altLang="en-US" b="0" dirty="0">
              <a:latin typeface="+mn-lt"/>
              <a:ea typeface="楷体" panose="02010609060101010101" pitchFamily="49" charset="-122"/>
            </a:endParaRPr>
          </a:p>
        </p:txBody>
      </p:sp>
      <p:sp>
        <p:nvSpPr>
          <p:cNvPr id="21" name="圆角矩形 20"/>
          <p:cNvSpPr/>
          <p:nvPr/>
        </p:nvSpPr>
        <p:spPr bwMode="auto">
          <a:xfrm>
            <a:off x="4847969" y="4225461"/>
            <a:ext cx="2438399"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运输方案决策因素及目标函数分析</a:t>
            </a:r>
            <a:endParaRPr lang="zh-CN" altLang="en-US" b="0" dirty="0">
              <a:latin typeface="楷体" panose="02010609060101010101" pitchFamily="49" charset="-122"/>
              <a:ea typeface="楷体" panose="02010609060101010101" pitchFamily="49" charset="-122"/>
            </a:endParaRPr>
          </a:p>
        </p:txBody>
      </p:sp>
      <p:sp>
        <p:nvSpPr>
          <p:cNvPr id="22" name="圆角矩形 21"/>
          <p:cNvSpPr/>
          <p:nvPr/>
        </p:nvSpPr>
        <p:spPr bwMode="auto">
          <a:xfrm>
            <a:off x="4847969" y="5051604"/>
            <a:ext cx="2438399"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建立综合评价体系及多目标决策模型</a:t>
            </a:r>
            <a:endParaRPr lang="zh-CN" altLang="en-US" b="0" dirty="0">
              <a:latin typeface="楷体" panose="02010609060101010101" pitchFamily="49" charset="-122"/>
              <a:ea typeface="楷体" panose="02010609060101010101" pitchFamily="49" charset="-122"/>
            </a:endParaRPr>
          </a:p>
        </p:txBody>
      </p:sp>
      <p:sp>
        <p:nvSpPr>
          <p:cNvPr id="23" name="圆角矩形 22"/>
          <p:cNvSpPr/>
          <p:nvPr/>
        </p:nvSpPr>
        <p:spPr bwMode="auto">
          <a:xfrm>
            <a:off x="4847969" y="5825169"/>
            <a:ext cx="2438399" cy="629252"/>
          </a:xfrm>
          <a:prstGeom prst="roundRect">
            <a:avLst/>
          </a:prstGeom>
          <a:solidFill>
            <a:schemeClr val="bg1"/>
          </a:solidFill>
          <a:ln w="9525">
            <a:solidFill>
              <a:schemeClr val="tx1"/>
            </a:solidFill>
            <a:round/>
            <a:headEnd/>
            <a:tailEnd/>
          </a:ln>
        </p:spPr>
        <p:txBody>
          <a:bodyPr rtlCol="0" anchor="ctr"/>
          <a:lstStyle/>
          <a:p>
            <a:pPr algn="ctr"/>
            <a:r>
              <a:rPr lang="zh-CN" altLang="en-US" b="0" dirty="0" smtClean="0">
                <a:latin typeface="+mn-lt"/>
                <a:ea typeface="楷体" panose="02010609060101010101" pitchFamily="49" charset="-122"/>
              </a:rPr>
              <a:t>采用</a:t>
            </a:r>
            <a:r>
              <a:rPr lang="en-US" altLang="zh-CN" b="0" dirty="0" smtClean="0">
                <a:latin typeface="+mn-lt"/>
                <a:ea typeface="楷体" panose="02010609060101010101" pitchFamily="49" charset="-122"/>
              </a:rPr>
              <a:t>TOPSIS</a:t>
            </a:r>
            <a:r>
              <a:rPr lang="zh-CN" altLang="en-US" b="0" dirty="0" smtClean="0">
                <a:latin typeface="+mn-lt"/>
                <a:ea typeface="楷体" panose="02010609060101010101" pitchFamily="49" charset="-122"/>
              </a:rPr>
              <a:t>法进行求解及方案优选</a:t>
            </a:r>
            <a:endParaRPr lang="zh-CN" altLang="en-US" b="0" dirty="0">
              <a:latin typeface="+mn-lt"/>
              <a:ea typeface="楷体" panose="02010609060101010101" pitchFamily="49" charset="-122"/>
            </a:endParaRPr>
          </a:p>
        </p:txBody>
      </p:sp>
      <p:sp>
        <p:nvSpPr>
          <p:cNvPr id="24" name="圆角矩形 23"/>
          <p:cNvSpPr/>
          <p:nvPr/>
        </p:nvSpPr>
        <p:spPr bwMode="auto">
          <a:xfrm>
            <a:off x="7872370" y="4225461"/>
            <a:ext cx="2438400" cy="629252"/>
          </a:xfrm>
          <a:prstGeom prst="roundRect">
            <a:avLst/>
          </a:prstGeom>
          <a:no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基于</a:t>
            </a:r>
            <a:r>
              <a:rPr lang="en-US" altLang="zh-CN" b="0" dirty="0" smtClean="0">
                <a:latin typeface="+mn-lt"/>
                <a:ea typeface="楷体" panose="02010609060101010101" pitchFamily="49" charset="-122"/>
              </a:rPr>
              <a:t>API</a:t>
            </a:r>
            <a:r>
              <a:rPr lang="zh-CN" altLang="en-US" b="0" dirty="0">
                <a:latin typeface="+mn-lt"/>
                <a:ea typeface="楷体" panose="02010609060101010101" pitchFamily="49" charset="-122"/>
              </a:rPr>
              <a:t>技术</a:t>
            </a:r>
            <a:r>
              <a:rPr lang="zh-CN" altLang="en-US" b="0" dirty="0" smtClean="0">
                <a:latin typeface="楷体" panose="02010609060101010101" pitchFamily="49" charset="-122"/>
                <a:ea typeface="楷体" panose="02010609060101010101" pitchFamily="49" charset="-122"/>
              </a:rPr>
              <a:t>设计数据自动采集功能</a:t>
            </a:r>
            <a:endParaRPr lang="zh-CN" altLang="en-US" b="0" dirty="0">
              <a:latin typeface="楷体" panose="02010609060101010101" pitchFamily="49" charset="-122"/>
              <a:ea typeface="楷体" panose="02010609060101010101" pitchFamily="49" charset="-122"/>
            </a:endParaRPr>
          </a:p>
        </p:txBody>
      </p:sp>
      <p:sp>
        <p:nvSpPr>
          <p:cNvPr id="25" name="圆角矩形 24"/>
          <p:cNvSpPr/>
          <p:nvPr/>
        </p:nvSpPr>
        <p:spPr bwMode="auto">
          <a:xfrm>
            <a:off x="7872370" y="5063661"/>
            <a:ext cx="2438400" cy="629252"/>
          </a:xfrm>
          <a:prstGeom prst="roundRect">
            <a:avLst/>
          </a:prstGeom>
          <a:no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基于理论框架实现方案规划及优选</a:t>
            </a:r>
            <a:endParaRPr lang="zh-CN" altLang="en-US" b="0" dirty="0">
              <a:latin typeface="楷体" panose="02010609060101010101" pitchFamily="49" charset="-122"/>
              <a:ea typeface="楷体" panose="02010609060101010101" pitchFamily="49" charset="-122"/>
            </a:endParaRPr>
          </a:p>
        </p:txBody>
      </p:sp>
      <p:sp>
        <p:nvSpPr>
          <p:cNvPr id="26" name="圆角矩形 25"/>
          <p:cNvSpPr/>
          <p:nvPr/>
        </p:nvSpPr>
        <p:spPr bwMode="auto">
          <a:xfrm>
            <a:off x="7872370" y="5825169"/>
            <a:ext cx="2438400" cy="629252"/>
          </a:xfrm>
          <a:prstGeom prst="roundRect">
            <a:avLst/>
          </a:prstGeom>
          <a:no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基于</a:t>
            </a:r>
            <a:r>
              <a:rPr lang="en-US" altLang="zh-CN" b="0" dirty="0" err="1" smtClean="0">
                <a:latin typeface="+mn-lt"/>
                <a:ea typeface="楷体" panose="02010609060101010101" pitchFamily="49" charset="-122"/>
              </a:rPr>
              <a:t>WebGIS</a:t>
            </a:r>
            <a:r>
              <a:rPr lang="zh-CN" altLang="en-US" b="0" dirty="0" smtClean="0">
                <a:latin typeface="+mn-lt"/>
                <a:ea typeface="楷体" panose="02010609060101010101" pitchFamily="49" charset="-122"/>
              </a:rPr>
              <a:t>实现方案信息可视化</a:t>
            </a:r>
            <a:endParaRPr lang="zh-CN" altLang="en-US" b="0" dirty="0">
              <a:latin typeface="+mn-lt"/>
              <a:ea typeface="楷体" panose="02010609060101010101" pitchFamily="49" charset="-122"/>
            </a:endParaRPr>
          </a:p>
        </p:txBody>
      </p:sp>
      <p:sp>
        <p:nvSpPr>
          <p:cNvPr id="4" name="矩形 3"/>
          <p:cNvSpPr/>
          <p:nvPr/>
        </p:nvSpPr>
        <p:spPr bwMode="auto">
          <a:xfrm>
            <a:off x="7758070" y="4092713"/>
            <a:ext cx="2667000" cy="2438400"/>
          </a:xfrm>
          <a:prstGeom prst="rect">
            <a:avLst/>
          </a:prstGeom>
          <a:noFill/>
          <a:ln w="9525">
            <a:solidFill>
              <a:schemeClr val="tx1"/>
            </a:solidFill>
            <a:round/>
            <a:headEnd/>
            <a:tailEnd/>
          </a:ln>
        </p:spPr>
        <p:txBody>
          <a:bodyPr rtlCol="0" anchor="ctr"/>
          <a:lstStyle/>
          <a:p>
            <a:pPr algn="ctr"/>
            <a:endParaRPr lang="zh-CN" altLang="en-US" b="0">
              <a:latin typeface="楷体" panose="02010609060101010101" pitchFamily="49" charset="-122"/>
              <a:ea typeface="楷体" panose="02010609060101010101" pitchFamily="49" charset="-122"/>
            </a:endParaRPr>
          </a:p>
        </p:txBody>
      </p:sp>
      <p:sp>
        <p:nvSpPr>
          <p:cNvPr id="61" name="文本框 60"/>
          <p:cNvSpPr txBox="1"/>
          <p:nvPr/>
        </p:nvSpPr>
        <p:spPr>
          <a:xfrm>
            <a:off x="10829135" y="1954748"/>
            <a:ext cx="700833" cy="707886"/>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问题</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分析</a:t>
            </a:r>
            <a:endParaRPr lang="en-US" altLang="zh-CN" dirty="0" smtClean="0">
              <a:latin typeface="楷体" panose="02010609060101010101" pitchFamily="49" charset="-122"/>
              <a:ea typeface="楷体" panose="02010609060101010101" pitchFamily="49" charset="-122"/>
            </a:endParaRPr>
          </a:p>
        </p:txBody>
      </p:sp>
      <p:cxnSp>
        <p:nvCxnSpPr>
          <p:cNvPr id="63" name="直接连接符 62"/>
          <p:cNvCxnSpPr>
            <a:stCxn id="16" idx="2"/>
            <a:endCxn id="4" idx="0"/>
          </p:cNvCxnSpPr>
          <p:nvPr/>
        </p:nvCxnSpPr>
        <p:spPr bwMode="auto">
          <a:xfrm>
            <a:off x="9091570" y="3787913"/>
            <a:ext cx="0" cy="304800"/>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66" name="直接连接符 65"/>
          <p:cNvCxnSpPr>
            <a:stCxn id="15" idx="2"/>
          </p:cNvCxnSpPr>
          <p:nvPr/>
        </p:nvCxnSpPr>
        <p:spPr bwMode="auto">
          <a:xfrm>
            <a:off x="6057900" y="3784565"/>
            <a:ext cx="0" cy="304800"/>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68" name="直接连接符 67"/>
          <p:cNvCxnSpPr>
            <a:stCxn id="14" idx="2"/>
            <a:endCxn id="29" idx="0"/>
          </p:cNvCxnSpPr>
          <p:nvPr/>
        </p:nvCxnSpPr>
        <p:spPr bwMode="auto">
          <a:xfrm flipH="1">
            <a:off x="2803012" y="3784565"/>
            <a:ext cx="21620" cy="308149"/>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72" name="文本框 71"/>
          <p:cNvSpPr txBox="1"/>
          <p:nvPr/>
        </p:nvSpPr>
        <p:spPr>
          <a:xfrm>
            <a:off x="10829136" y="3097034"/>
            <a:ext cx="700833" cy="707886"/>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研究</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主题</a:t>
            </a:r>
            <a:endParaRPr lang="en-US" altLang="zh-CN" dirty="0" smtClean="0">
              <a:latin typeface="楷体" panose="02010609060101010101" pitchFamily="49" charset="-122"/>
              <a:ea typeface="楷体" panose="02010609060101010101" pitchFamily="49" charset="-122"/>
            </a:endParaRPr>
          </a:p>
        </p:txBody>
      </p:sp>
      <p:sp>
        <p:nvSpPr>
          <p:cNvPr id="94" name="文本框 93"/>
          <p:cNvSpPr txBox="1"/>
          <p:nvPr/>
        </p:nvSpPr>
        <p:spPr>
          <a:xfrm>
            <a:off x="10829135" y="4705810"/>
            <a:ext cx="700833" cy="1015663"/>
          </a:xfrm>
          <a:prstGeom prst="rect">
            <a:avLst/>
          </a:prstGeom>
          <a:noFill/>
        </p:spPr>
        <p:txBody>
          <a:bodyPr wrap="none" rtlCol="0">
            <a:spAutoFit/>
          </a:bodyPr>
          <a:lstStyle/>
          <a:p>
            <a:r>
              <a:rPr lang="zh-CN" altLang="en-US" dirty="0" smtClean="0">
                <a:latin typeface="楷体" panose="02010609060101010101" pitchFamily="49" charset="-122"/>
                <a:ea typeface="楷体" panose="02010609060101010101" pitchFamily="49" charset="-122"/>
              </a:rPr>
              <a:t>主要</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研究</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内容</a:t>
            </a:r>
            <a:endParaRPr lang="en-US" altLang="zh-CN" dirty="0" smtClean="0">
              <a:latin typeface="楷体" panose="02010609060101010101" pitchFamily="49" charset="-122"/>
              <a:ea typeface="楷体" panose="02010609060101010101" pitchFamily="49" charset="-122"/>
            </a:endParaRPr>
          </a:p>
        </p:txBody>
      </p:sp>
      <p:sp>
        <p:nvSpPr>
          <p:cNvPr id="100" name="文本框 99"/>
          <p:cNvSpPr txBox="1"/>
          <p:nvPr/>
        </p:nvSpPr>
        <p:spPr>
          <a:xfrm>
            <a:off x="944843" y="3651899"/>
            <a:ext cx="422191" cy="255454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两</a:t>
            </a:r>
            <a:r>
              <a:rPr lang="zh-CN" altLang="en-US" dirty="0" smtClean="0">
                <a:latin typeface="楷体" panose="02010609060101010101" pitchFamily="49" charset="-122"/>
                <a:ea typeface="楷体" panose="02010609060101010101" pitchFamily="49" charset="-122"/>
              </a:rPr>
              <a:t>步决策方法框架</a:t>
            </a:r>
            <a:endParaRPr lang="zh-CN" altLang="en-US" dirty="0">
              <a:latin typeface="楷体" panose="02010609060101010101" pitchFamily="49" charset="-122"/>
              <a:ea typeface="楷体" panose="02010609060101010101" pitchFamily="49" charset="-122"/>
            </a:endParaRPr>
          </a:p>
        </p:txBody>
      </p:sp>
      <p:sp>
        <p:nvSpPr>
          <p:cNvPr id="107" name="圆角矩形 106"/>
          <p:cNvSpPr/>
          <p:nvPr/>
        </p:nvSpPr>
        <p:spPr bwMode="auto">
          <a:xfrm>
            <a:off x="828931" y="1023972"/>
            <a:ext cx="9416731" cy="457200"/>
          </a:xfrm>
          <a:prstGeom prst="roundRect">
            <a:avLst/>
          </a:prstGeom>
          <a:noFill/>
          <a:ln w="9525">
            <a:solidFill>
              <a:schemeClr val="tx1"/>
            </a:solidFill>
            <a:round/>
            <a:headEnd/>
            <a:tailEnd/>
          </a:ln>
        </p:spPr>
        <p:txBody>
          <a:bodyPr rtlCol="0" anchor="ctr"/>
          <a:lstStyle/>
          <a:p>
            <a:pPr algn="ctr"/>
            <a:r>
              <a:rPr lang="zh-CN" altLang="en-US" b="0" dirty="0" smtClean="0">
                <a:latin typeface="楷体" panose="02010609060101010101" pitchFamily="49" charset="-122"/>
                <a:ea typeface="楷体" panose="02010609060101010101" pitchFamily="49" charset="-122"/>
              </a:rPr>
              <a:t>大型水电工程外来物资运输问题</a:t>
            </a:r>
            <a:r>
              <a:rPr lang="zh-CN" altLang="en-US" b="0" dirty="0">
                <a:latin typeface="楷体" panose="02010609060101010101" pitchFamily="49" charset="-122"/>
                <a:ea typeface="楷体" panose="02010609060101010101" pitchFamily="49" charset="-122"/>
              </a:rPr>
              <a:t>研究</a:t>
            </a:r>
          </a:p>
        </p:txBody>
      </p:sp>
      <p:sp>
        <p:nvSpPr>
          <p:cNvPr id="110" name="文本框 109"/>
          <p:cNvSpPr txBox="1"/>
          <p:nvPr/>
        </p:nvSpPr>
        <p:spPr>
          <a:xfrm>
            <a:off x="3589241" y="1734624"/>
            <a:ext cx="1422184" cy="461665"/>
          </a:xfrm>
          <a:prstGeom prst="rect">
            <a:avLst/>
          </a:prstGeom>
          <a:noFill/>
        </p:spPr>
        <p:txBody>
          <a:bodyPr wrap="none" rtlCol="0">
            <a:spAutoFit/>
          </a:bodyPr>
          <a:lstStyle/>
          <a:p>
            <a:r>
              <a:rPr lang="zh-CN" altLang="en-US" sz="2400" dirty="0" smtClean="0">
                <a:latin typeface="楷体" panose="02010609060101010101" pitchFamily="49" charset="-122"/>
                <a:ea typeface="楷体" panose="02010609060101010101" pitchFamily="49" charset="-122"/>
              </a:rPr>
              <a:t>理论研究</a:t>
            </a:r>
            <a:endParaRPr lang="zh-CN" altLang="en-US" sz="2400" dirty="0">
              <a:latin typeface="楷体" panose="02010609060101010101" pitchFamily="49" charset="-122"/>
              <a:ea typeface="楷体" panose="02010609060101010101" pitchFamily="49" charset="-122"/>
            </a:endParaRPr>
          </a:p>
        </p:txBody>
      </p:sp>
      <p:sp>
        <p:nvSpPr>
          <p:cNvPr id="111" name="文本框 110"/>
          <p:cNvSpPr txBox="1"/>
          <p:nvPr/>
        </p:nvSpPr>
        <p:spPr>
          <a:xfrm>
            <a:off x="8333880" y="1713361"/>
            <a:ext cx="1422184"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应用</a:t>
            </a:r>
            <a:r>
              <a:rPr lang="zh-CN" altLang="en-US" sz="2400" dirty="0" smtClean="0">
                <a:latin typeface="楷体" panose="02010609060101010101" pitchFamily="49" charset="-122"/>
                <a:ea typeface="楷体" panose="02010609060101010101" pitchFamily="49" charset="-122"/>
              </a:rPr>
              <a:t>研究</a:t>
            </a:r>
            <a:endParaRPr lang="zh-CN" altLang="en-US" sz="2400" dirty="0">
              <a:latin typeface="楷体" panose="02010609060101010101" pitchFamily="49" charset="-122"/>
              <a:ea typeface="楷体" panose="02010609060101010101" pitchFamily="49" charset="-122"/>
            </a:endParaRPr>
          </a:p>
        </p:txBody>
      </p:sp>
      <p:cxnSp>
        <p:nvCxnSpPr>
          <p:cNvPr id="113" name="直接箭头连接符 112"/>
          <p:cNvCxnSpPr/>
          <p:nvPr/>
        </p:nvCxnSpPr>
        <p:spPr bwMode="auto">
          <a:xfrm>
            <a:off x="4300333" y="1481172"/>
            <a:ext cx="0" cy="28407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20" name="直接箭头连接符 119"/>
          <p:cNvCxnSpPr/>
          <p:nvPr/>
        </p:nvCxnSpPr>
        <p:spPr bwMode="auto">
          <a:xfrm>
            <a:off x="9099625" y="1481172"/>
            <a:ext cx="0" cy="28407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22" name="直接连接符 121"/>
          <p:cNvCxnSpPr>
            <a:endCxn id="14" idx="0"/>
          </p:cNvCxnSpPr>
          <p:nvPr/>
        </p:nvCxnSpPr>
        <p:spPr bwMode="auto">
          <a:xfrm>
            <a:off x="2824632" y="2827425"/>
            <a:ext cx="0" cy="327888"/>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25" name="直接连接符 124"/>
          <p:cNvCxnSpPr>
            <a:stCxn id="8" idx="2"/>
            <a:endCxn id="15" idx="0"/>
          </p:cNvCxnSpPr>
          <p:nvPr/>
        </p:nvCxnSpPr>
        <p:spPr bwMode="auto">
          <a:xfrm>
            <a:off x="6057900" y="2827425"/>
            <a:ext cx="0" cy="327888"/>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28" name="直接连接符 127"/>
          <p:cNvCxnSpPr>
            <a:stCxn id="12" idx="2"/>
            <a:endCxn id="16" idx="0"/>
          </p:cNvCxnSpPr>
          <p:nvPr/>
        </p:nvCxnSpPr>
        <p:spPr bwMode="auto">
          <a:xfrm>
            <a:off x="9091569" y="2827425"/>
            <a:ext cx="1" cy="331236"/>
          </a:xfrm>
          <a:prstGeom prst="line">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37" name="直接连接符 136"/>
          <p:cNvCxnSpPr/>
          <p:nvPr/>
        </p:nvCxnSpPr>
        <p:spPr bwMode="auto">
          <a:xfrm>
            <a:off x="609600" y="2936205"/>
            <a:ext cx="10972800" cy="0"/>
          </a:xfrm>
          <a:prstGeom prst="line">
            <a:avLst/>
          </a:prstGeom>
          <a:gradFill rotWithShape="0">
            <a:gsLst>
              <a:gs pos="0">
                <a:schemeClr val="hlink"/>
              </a:gs>
              <a:gs pos="50000">
                <a:srgbClr val="FFFFFF"/>
              </a:gs>
              <a:gs pos="100000">
                <a:schemeClr val="hlink"/>
              </a:gs>
            </a:gsLst>
            <a:lin ang="5400000" scaled="1"/>
          </a:gradFill>
          <a:ln w="12700" cap="flat" cmpd="sng" algn="ctr">
            <a:solidFill>
              <a:schemeClr val="tx1"/>
            </a:solidFill>
            <a:prstDash val="dash"/>
            <a:round/>
            <a:headEnd type="none" w="med" len="med"/>
            <a:tailEnd type="none" w="med" len="med"/>
          </a:ln>
          <a:effectLst/>
        </p:spPr>
      </p:cxnSp>
      <p:cxnSp>
        <p:nvCxnSpPr>
          <p:cNvPr id="138" name="直接连接符 137"/>
          <p:cNvCxnSpPr/>
          <p:nvPr/>
        </p:nvCxnSpPr>
        <p:spPr bwMode="auto">
          <a:xfrm>
            <a:off x="609600" y="3886200"/>
            <a:ext cx="10972800" cy="0"/>
          </a:xfrm>
          <a:prstGeom prst="line">
            <a:avLst/>
          </a:prstGeom>
          <a:gradFill rotWithShape="0">
            <a:gsLst>
              <a:gs pos="0">
                <a:schemeClr val="hlink"/>
              </a:gs>
              <a:gs pos="50000">
                <a:srgbClr val="FFFFFF"/>
              </a:gs>
              <a:gs pos="100000">
                <a:schemeClr val="hlink"/>
              </a:gs>
            </a:gsLst>
            <a:lin ang="5400000" scaled="1"/>
          </a:gradFill>
          <a:ln w="12700" cap="flat" cmpd="sng" algn="ctr">
            <a:solidFill>
              <a:schemeClr val="tx1"/>
            </a:solidFill>
            <a:prstDash val="dash"/>
            <a:round/>
            <a:headEnd type="none" w="med" len="med"/>
            <a:tailEnd type="none" w="med" len="med"/>
          </a:ln>
          <a:effectLst/>
        </p:spPr>
      </p:cxnSp>
      <p:cxnSp>
        <p:nvCxnSpPr>
          <p:cNvPr id="7" name="肘形连接符 6"/>
          <p:cNvCxnSpPr>
            <a:stCxn id="19" idx="3"/>
            <a:endCxn id="15" idx="1"/>
          </p:cNvCxnSpPr>
          <p:nvPr/>
        </p:nvCxnSpPr>
        <p:spPr bwMode="auto">
          <a:xfrm flipV="1">
            <a:off x="3986170" y="3469939"/>
            <a:ext cx="738230" cy="2669856"/>
          </a:xfrm>
          <a:prstGeom prst="bentConnector3">
            <a:avLst/>
          </a:prstGeom>
          <a:ln w="19050">
            <a:solidFill>
              <a:srgbClr val="FF0000"/>
            </a:solidFill>
            <a:headEnd type="none" w="med" len="med"/>
            <a:tailEnd type="triangle" w="lg" len="lg"/>
          </a:ln>
        </p:spPr>
        <p:style>
          <a:lnRef idx="1">
            <a:schemeClr val="accent4"/>
          </a:lnRef>
          <a:fillRef idx="0">
            <a:schemeClr val="accent4"/>
          </a:fillRef>
          <a:effectRef idx="0">
            <a:schemeClr val="accent4"/>
          </a:effectRef>
          <a:fontRef idx="minor">
            <a:schemeClr val="tx1"/>
          </a:fontRef>
        </p:style>
      </p:cxnSp>
      <p:sp>
        <p:nvSpPr>
          <p:cNvPr id="9" name="文本框 8"/>
          <p:cNvSpPr txBox="1"/>
          <p:nvPr/>
        </p:nvSpPr>
        <p:spPr>
          <a:xfrm>
            <a:off x="4219926" y="4391239"/>
            <a:ext cx="428274" cy="1323439"/>
          </a:xfrm>
          <a:prstGeom prst="rect">
            <a:avLst/>
          </a:prstGeom>
          <a:solidFill>
            <a:schemeClr val="bg1"/>
          </a:solidFill>
        </p:spPr>
        <p:txBody>
          <a:bodyPr wrap="square" rtlCol="0">
            <a:spAutoFit/>
          </a:bodyPr>
          <a:lstStyle/>
          <a:p>
            <a:r>
              <a:rPr lang="zh-CN" altLang="en-US" dirty="0" smtClean="0">
                <a:latin typeface="楷体" panose="02010609060101010101" pitchFamily="49" charset="-122"/>
                <a:ea typeface="楷体" panose="02010609060101010101" pitchFamily="49" charset="-122"/>
              </a:rPr>
              <a:t>备选方案</a:t>
            </a:r>
            <a:endParaRPr lang="zh-CN" altLang="en-US" dirty="0">
              <a:latin typeface="楷体" panose="02010609060101010101" pitchFamily="49" charset="-122"/>
              <a:ea typeface="楷体" panose="02010609060101010101" pitchFamily="49" charset="-122"/>
            </a:endParaRPr>
          </a:p>
        </p:txBody>
      </p:sp>
      <p:sp>
        <p:nvSpPr>
          <p:cNvPr id="11" name="灯片编号占位符 10"/>
          <p:cNvSpPr>
            <a:spLocks noGrp="1"/>
          </p:cNvSpPr>
          <p:nvPr>
            <p:ph type="sldNum" sz="quarter" idx="10"/>
          </p:nvPr>
        </p:nvSpPr>
        <p:spPr/>
        <p:txBody>
          <a:bodyPr/>
          <a:lstStyle/>
          <a:p>
            <a:fld id="{6F42FFB2-4EF5-4478-B682-9BF6E88FFDD2}" type="slidenum">
              <a:rPr lang="zh-CN" altLang="en-US" smtClean="0"/>
              <a:t>8</a:t>
            </a:fld>
            <a:endParaRPr lang="zh-CN" altLang="en-US"/>
          </a:p>
        </p:txBody>
      </p:sp>
    </p:spTree>
    <p:custDataLst>
      <p:tags r:id="rId1"/>
    </p:custDataLst>
    <p:extLst>
      <p:ext uri="{BB962C8B-B14F-4D97-AF65-F5344CB8AC3E}">
        <p14:creationId xmlns:p14="http://schemas.microsoft.com/office/powerpoint/2010/main" val="2846305070"/>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A5A0A1-72A6-4CE2-8D4E-90C54E1C14B3}"/>
              </a:ext>
            </a:extLst>
          </p:cNvPr>
          <p:cNvSpPr txBox="1"/>
          <p:nvPr/>
        </p:nvSpPr>
        <p:spPr>
          <a:xfrm>
            <a:off x="533400" y="228600"/>
            <a:ext cx="7209314" cy="523220"/>
          </a:xfrm>
          <a:prstGeom prst="rect">
            <a:avLst/>
          </a:prstGeom>
          <a:noFill/>
        </p:spPr>
        <p:txBody>
          <a:bodyPr wrap="square" rtlCol="0">
            <a:spAutoFit/>
          </a:bodyPr>
          <a:lstStyle/>
          <a:p>
            <a:r>
              <a:rPr lang="en-US" altLang="zh-CN" sz="2800" dirty="0" smtClean="0">
                <a:solidFill>
                  <a:schemeClr val="accent2"/>
                </a:solidFill>
                <a:latin typeface="楷体" panose="02010609060101010101" pitchFamily="49" charset="-122"/>
                <a:ea typeface="楷体" panose="02010609060101010101" pitchFamily="49" charset="-122"/>
              </a:rPr>
              <a:t>2 </a:t>
            </a:r>
            <a:r>
              <a:rPr lang="zh-CN" altLang="en-US" sz="2800" dirty="0" smtClean="0">
                <a:solidFill>
                  <a:schemeClr val="accent2"/>
                </a:solidFill>
                <a:latin typeface="楷体" panose="02010609060101010101" pitchFamily="49" charset="-122"/>
                <a:ea typeface="楷体" panose="02010609060101010101" pitchFamily="49" charset="-122"/>
              </a:rPr>
              <a:t>外来</a:t>
            </a:r>
            <a:r>
              <a:rPr lang="zh-CN" altLang="en-US" sz="2800" dirty="0">
                <a:solidFill>
                  <a:schemeClr val="accent2"/>
                </a:solidFill>
                <a:latin typeface="楷体" panose="02010609060101010101" pitchFamily="49" charset="-122"/>
                <a:ea typeface="楷体" panose="02010609060101010101" pitchFamily="49" charset="-122"/>
              </a:rPr>
              <a:t>物资运输运输方案决策体系理论</a:t>
            </a:r>
            <a:r>
              <a:rPr lang="zh-CN" altLang="en-US" sz="2800" dirty="0" smtClean="0">
                <a:solidFill>
                  <a:schemeClr val="accent2"/>
                </a:solidFill>
                <a:latin typeface="楷体" panose="02010609060101010101" pitchFamily="49" charset="-122"/>
                <a:ea typeface="楷体" panose="02010609060101010101" pitchFamily="49" charset="-122"/>
              </a:rPr>
              <a:t>研究</a:t>
            </a:r>
            <a:endParaRPr lang="zh-CN" altLang="en-US" sz="2800" dirty="0">
              <a:solidFill>
                <a:schemeClr val="accent2"/>
              </a:solidFill>
              <a:latin typeface="楷体" panose="02010609060101010101" pitchFamily="49" charset="-122"/>
              <a:ea typeface="楷体" panose="02010609060101010101" pitchFamily="49" charset="-122"/>
            </a:endParaRPr>
          </a:p>
        </p:txBody>
      </p:sp>
      <p:sp>
        <p:nvSpPr>
          <p:cNvPr id="9" name="TextBox 9">
            <a:extLst>
              <a:ext uri="{FF2B5EF4-FFF2-40B4-BE49-F238E27FC236}">
                <a16:creationId xmlns:a16="http://schemas.microsoft.com/office/drawing/2014/main" id="{665FBA21-7F57-4EF8-8AE9-7D0EE59EAA79}"/>
              </a:ext>
            </a:extLst>
          </p:cNvPr>
          <p:cNvSpPr txBox="1">
            <a:spLocks noChangeArrowheads="1"/>
          </p:cNvSpPr>
          <p:nvPr/>
        </p:nvSpPr>
        <p:spPr bwMode="auto">
          <a:xfrm>
            <a:off x="2667003" y="1624839"/>
            <a:ext cx="2819399"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1  </a:t>
            </a:r>
            <a:r>
              <a:rPr lang="zh-CN" altLang="en-US" sz="2800" dirty="0">
                <a:latin typeface="楷体" panose="02010609060101010101" pitchFamily="49" charset="-122"/>
                <a:ea typeface="楷体" panose="02010609060101010101" pitchFamily="49" charset="-122"/>
              </a:rPr>
              <a:t>绪论</a:t>
            </a:r>
          </a:p>
        </p:txBody>
      </p:sp>
      <p:sp>
        <p:nvSpPr>
          <p:cNvPr id="11" name="TextBox 9">
            <a:extLst>
              <a:ext uri="{FF2B5EF4-FFF2-40B4-BE49-F238E27FC236}">
                <a16:creationId xmlns:a16="http://schemas.microsoft.com/office/drawing/2014/main" id="{4DFF1DE7-36CF-44C9-AED0-ADDFC21541F4}"/>
              </a:ext>
            </a:extLst>
          </p:cNvPr>
          <p:cNvSpPr txBox="1">
            <a:spLocks noChangeArrowheads="1"/>
          </p:cNvSpPr>
          <p:nvPr/>
        </p:nvSpPr>
        <p:spPr bwMode="auto">
          <a:xfrm>
            <a:off x="2667794" y="2441567"/>
            <a:ext cx="8228806"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solidFill>
                  <a:srgbClr val="FF0000"/>
                </a:solidFill>
                <a:latin typeface="楷体" panose="02010609060101010101" pitchFamily="49" charset="-122"/>
                <a:ea typeface="楷体" panose="02010609060101010101" pitchFamily="49" charset="-122"/>
              </a:rPr>
              <a:t>2  </a:t>
            </a:r>
            <a:r>
              <a:rPr lang="zh-CN" altLang="en-US" sz="2800" dirty="0">
                <a:solidFill>
                  <a:srgbClr val="FF0000"/>
                </a:solidFill>
                <a:latin typeface="楷体" panose="02010609060101010101" pitchFamily="49" charset="-122"/>
                <a:ea typeface="楷体" panose="02010609060101010101" pitchFamily="49" charset="-122"/>
              </a:rPr>
              <a:t>水电工程外来物资运输方案决策体系理论研究</a:t>
            </a:r>
          </a:p>
        </p:txBody>
      </p:sp>
      <p:sp>
        <p:nvSpPr>
          <p:cNvPr id="15" name="TextBox 9">
            <a:extLst>
              <a:ext uri="{FF2B5EF4-FFF2-40B4-BE49-F238E27FC236}">
                <a16:creationId xmlns:a16="http://schemas.microsoft.com/office/drawing/2014/main" id="{CCA89B08-364F-4E64-9415-B058BB66A782}"/>
              </a:ext>
            </a:extLst>
          </p:cNvPr>
          <p:cNvSpPr txBox="1">
            <a:spLocks noChangeArrowheads="1"/>
          </p:cNvSpPr>
          <p:nvPr/>
        </p:nvSpPr>
        <p:spPr bwMode="auto">
          <a:xfrm>
            <a:off x="2667000" y="3148839"/>
            <a:ext cx="7924800"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3  </a:t>
            </a:r>
            <a:r>
              <a:rPr lang="zh-CN" altLang="en-US" sz="2800" dirty="0">
                <a:latin typeface="楷体" panose="02010609060101010101" pitchFamily="49" charset="-122"/>
                <a:ea typeface="楷体" panose="02010609060101010101" pitchFamily="49" charset="-122"/>
              </a:rPr>
              <a:t>水电工程外来物资运输方案决策支持系统研发</a:t>
            </a:r>
          </a:p>
        </p:txBody>
      </p:sp>
      <p:sp>
        <p:nvSpPr>
          <p:cNvPr id="16"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3923184"/>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eaLnBrk="1" hangingPunct="1">
              <a:defRPr/>
            </a:pPr>
            <a:r>
              <a:rPr lang="en-US" altLang="zh-CN" sz="2800" dirty="0">
                <a:latin typeface="楷体" panose="02010609060101010101" pitchFamily="49" charset="-122"/>
                <a:ea typeface="楷体" panose="02010609060101010101" pitchFamily="49" charset="-122"/>
              </a:rPr>
              <a:t>4</a:t>
            </a:r>
            <a:r>
              <a:rPr lang="en-US" altLang="zh-CN" sz="2800" dirty="0" smtClean="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工程</a:t>
            </a:r>
            <a:r>
              <a:rPr lang="zh-CN" altLang="en-US" sz="2800" dirty="0">
                <a:latin typeface="楷体" panose="02010609060101010101" pitchFamily="49" charset="-122"/>
                <a:ea typeface="楷体" panose="02010609060101010101" pitchFamily="49" charset="-122"/>
              </a:rPr>
              <a:t>案例分析</a:t>
            </a:r>
          </a:p>
        </p:txBody>
      </p:sp>
      <p:sp>
        <p:nvSpPr>
          <p:cNvPr id="17" name="TextBox 9">
            <a:extLst>
              <a:ext uri="{FF2B5EF4-FFF2-40B4-BE49-F238E27FC236}">
                <a16:creationId xmlns:a16="http://schemas.microsoft.com/office/drawing/2014/main" id="{4F9551AA-9456-434E-A89F-CCF3A2CF0A67}"/>
              </a:ext>
            </a:extLst>
          </p:cNvPr>
          <p:cNvSpPr txBox="1">
            <a:spLocks noChangeArrowheads="1"/>
          </p:cNvSpPr>
          <p:nvPr/>
        </p:nvSpPr>
        <p:spPr bwMode="auto">
          <a:xfrm>
            <a:off x="2667000" y="4567535"/>
            <a:ext cx="5563394" cy="523220"/>
          </a:xfrm>
          <a:prstGeom prst="rect">
            <a:avLst/>
          </a:prstGeom>
          <a:noFill/>
          <a:ln>
            <a:noFill/>
          </a:ln>
        </p:spPr>
        <p:txBody>
          <a:bodyPr wrap="square">
            <a:spAutoFit/>
          </a:bodyPr>
          <a:lstStyle>
            <a:lvl1pPr eaLnBrk="0" hangingPunct="0">
              <a:defRPr kumimoji="1" b="1">
                <a:solidFill>
                  <a:schemeClr val="tx1"/>
                </a:solidFill>
                <a:latin typeface="Arial" panose="020B0604020202020204" pitchFamily="34" charset="0"/>
                <a:ea typeface="黑体" panose="02010609060101010101" pitchFamily="49" charset="-122"/>
              </a:defRPr>
            </a:lvl1pPr>
            <a:lvl2pPr marL="742950" indent="-285750" eaLnBrk="0" hangingPunct="0">
              <a:defRPr kumimoji="1" b="1">
                <a:solidFill>
                  <a:schemeClr val="tx1"/>
                </a:solidFill>
                <a:latin typeface="Arial" panose="020B0604020202020204" pitchFamily="34" charset="0"/>
                <a:ea typeface="黑体" panose="02010609060101010101" pitchFamily="49" charset="-122"/>
              </a:defRPr>
            </a:lvl2pPr>
            <a:lvl3pPr marL="1143000" indent="-228600" eaLnBrk="0" hangingPunct="0">
              <a:defRPr kumimoji="1" b="1">
                <a:solidFill>
                  <a:schemeClr val="tx1"/>
                </a:solidFill>
                <a:latin typeface="Arial" panose="020B0604020202020204" pitchFamily="34" charset="0"/>
                <a:ea typeface="黑体" panose="02010609060101010101" pitchFamily="49" charset="-122"/>
              </a:defRPr>
            </a:lvl3pPr>
            <a:lvl4pPr marL="1600200" indent="-228600" eaLnBrk="0" hangingPunct="0">
              <a:defRPr kumimoji="1" b="1">
                <a:solidFill>
                  <a:schemeClr val="tx1"/>
                </a:solidFill>
                <a:latin typeface="Arial" panose="020B0604020202020204" pitchFamily="34" charset="0"/>
                <a:ea typeface="黑体" panose="02010609060101010101" pitchFamily="49" charset="-122"/>
              </a:defRPr>
            </a:lvl4pPr>
            <a:lvl5pPr marL="2057400" indent="-228600" eaLnBrk="0" hangingPunct="0">
              <a:defRPr kumimoji="1"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lnSpc>
                <a:spcPct val="120000"/>
              </a:lnSpc>
              <a:spcBef>
                <a:spcPct val="0"/>
              </a:spcBef>
              <a:spcAft>
                <a:spcPct val="0"/>
              </a:spcAft>
              <a:buClr>
                <a:srgbClr val="A50021"/>
              </a:buClr>
              <a:buFont typeface="Arial Unicode MS" panose="020B0604020202020204" pitchFamily="34" charset="-122"/>
              <a:defRPr kumimoji="1" b="1">
                <a:solidFill>
                  <a:schemeClr val="tx1"/>
                </a:solidFill>
                <a:latin typeface="Arial" panose="020B0604020202020204" pitchFamily="34" charset="0"/>
                <a:ea typeface="黑体" panose="02010609060101010101" pitchFamily="49" charset="-122"/>
              </a:defRPr>
            </a:lvl9pPr>
          </a:lstStyle>
          <a:p>
            <a:pPr algn="l" eaLnBrk="1" hangingPunct="1">
              <a:defRPr/>
            </a:pPr>
            <a:r>
              <a:rPr lang="en-US" altLang="zh-CN" sz="2800" dirty="0">
                <a:latin typeface="楷体" panose="02010609060101010101" pitchFamily="49" charset="-122"/>
                <a:ea typeface="楷体" panose="02010609060101010101" pitchFamily="49" charset="-122"/>
              </a:rPr>
              <a:t>5</a:t>
            </a:r>
            <a:r>
              <a:rPr lang="en-US" altLang="zh-CN" sz="2800" dirty="0" smtClean="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结论与展望</a:t>
            </a:r>
          </a:p>
        </p:txBody>
      </p:sp>
      <p:sp>
        <p:nvSpPr>
          <p:cNvPr id="3" name="灯片编号占位符 2"/>
          <p:cNvSpPr>
            <a:spLocks noGrp="1"/>
          </p:cNvSpPr>
          <p:nvPr>
            <p:ph type="sldNum" sz="quarter" idx="10"/>
          </p:nvPr>
        </p:nvSpPr>
        <p:spPr/>
        <p:txBody>
          <a:bodyPr/>
          <a:lstStyle/>
          <a:p>
            <a:fld id="{6F42FFB2-4EF5-4478-B682-9BF6E88FFDD2}" type="slidenum">
              <a:rPr lang="zh-CN" altLang="en-US" smtClean="0"/>
              <a:t>9</a:t>
            </a:fld>
            <a:endParaRPr lang="zh-CN" altLang="en-US"/>
          </a:p>
        </p:txBody>
      </p:sp>
    </p:spTree>
    <p:custDataLst>
      <p:tags r:id="rId1"/>
    </p:custDataLst>
    <p:extLst>
      <p:ext uri="{BB962C8B-B14F-4D97-AF65-F5344CB8AC3E}">
        <p14:creationId xmlns:p14="http://schemas.microsoft.com/office/powerpoint/2010/main" val="2416848788"/>
      </p:ext>
    </p:extLst>
  </p:cSld>
  <p:clrMapOvr>
    <a:masterClrMapping/>
  </p:clrMapOvr>
  <p:transition>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
</p:tagLst>
</file>

<file path=ppt/tags/tag10.xml><?xml version="1.0" encoding="utf-8"?>
<p:tagLst xmlns:a="http://schemas.openxmlformats.org/drawingml/2006/main" xmlns:r="http://schemas.openxmlformats.org/officeDocument/2006/relationships" xmlns:p="http://schemas.openxmlformats.org/presentationml/2006/main">
  <p:tag name="TIMING" val="|4.6"/>
</p:tagLst>
</file>

<file path=ppt/tags/tag11.xml><?xml version="1.0" encoding="utf-8"?>
<p:tagLst xmlns:a="http://schemas.openxmlformats.org/drawingml/2006/main" xmlns:r="http://schemas.openxmlformats.org/officeDocument/2006/relationships" xmlns:p="http://schemas.openxmlformats.org/presentationml/2006/main">
  <p:tag name="TIMING" val="|4.6"/>
</p:tagLst>
</file>

<file path=ppt/tags/tag12.xml><?xml version="1.0" encoding="utf-8"?>
<p:tagLst xmlns:a="http://schemas.openxmlformats.org/drawingml/2006/main" xmlns:r="http://schemas.openxmlformats.org/officeDocument/2006/relationships" xmlns:p="http://schemas.openxmlformats.org/presentationml/2006/main">
  <p:tag name="TIMING" val="|4.6"/>
</p:tagLst>
</file>

<file path=ppt/tags/tag13.xml><?xml version="1.0" encoding="utf-8"?>
<p:tagLst xmlns:a="http://schemas.openxmlformats.org/drawingml/2006/main" xmlns:r="http://schemas.openxmlformats.org/officeDocument/2006/relationships" xmlns:p="http://schemas.openxmlformats.org/presentationml/2006/main">
  <p:tag name="TIMING" val="|4.6"/>
</p:tagLst>
</file>

<file path=ppt/tags/tag14.xml><?xml version="1.0" encoding="utf-8"?>
<p:tagLst xmlns:a="http://schemas.openxmlformats.org/drawingml/2006/main" xmlns:r="http://schemas.openxmlformats.org/officeDocument/2006/relationships" xmlns:p="http://schemas.openxmlformats.org/presentationml/2006/main">
  <p:tag name="TIMING" val="|4.6"/>
</p:tagLst>
</file>

<file path=ppt/tags/tag15.xml><?xml version="1.0" encoding="utf-8"?>
<p:tagLst xmlns:a="http://schemas.openxmlformats.org/drawingml/2006/main" xmlns:r="http://schemas.openxmlformats.org/officeDocument/2006/relationships" xmlns:p="http://schemas.openxmlformats.org/presentationml/2006/main">
  <p:tag name="TIMING" val="|4.6"/>
</p:tagLst>
</file>

<file path=ppt/tags/tag16.xml><?xml version="1.0" encoding="utf-8"?>
<p:tagLst xmlns:a="http://schemas.openxmlformats.org/drawingml/2006/main" xmlns:r="http://schemas.openxmlformats.org/officeDocument/2006/relationships" xmlns:p="http://schemas.openxmlformats.org/presentationml/2006/main">
  <p:tag name="TIMING" val="|4.6"/>
</p:tagLst>
</file>

<file path=ppt/tags/tag17.xml><?xml version="1.0" encoding="utf-8"?>
<p:tagLst xmlns:a="http://schemas.openxmlformats.org/drawingml/2006/main" xmlns:r="http://schemas.openxmlformats.org/officeDocument/2006/relationships" xmlns:p="http://schemas.openxmlformats.org/presentationml/2006/main">
  <p:tag name="TIMING" val="|4.6"/>
</p:tagLst>
</file>

<file path=ppt/tags/tag18.xml><?xml version="1.0" encoding="utf-8"?>
<p:tagLst xmlns:a="http://schemas.openxmlformats.org/drawingml/2006/main" xmlns:r="http://schemas.openxmlformats.org/officeDocument/2006/relationships" xmlns:p="http://schemas.openxmlformats.org/presentationml/2006/main">
  <p:tag name="TIMING" val="|4.6"/>
</p:tagLst>
</file>

<file path=ppt/tags/tag19.xml><?xml version="1.0" encoding="utf-8"?>
<p:tagLst xmlns:a="http://schemas.openxmlformats.org/drawingml/2006/main" xmlns:r="http://schemas.openxmlformats.org/officeDocument/2006/relationships" xmlns:p="http://schemas.openxmlformats.org/presentationml/2006/main">
  <p:tag name="TIMING" val="|4.6"/>
</p:tagLst>
</file>

<file path=ppt/tags/tag2.xml><?xml version="1.0" encoding="utf-8"?>
<p:tagLst xmlns:a="http://schemas.openxmlformats.org/drawingml/2006/main" xmlns:r="http://schemas.openxmlformats.org/officeDocument/2006/relationships" xmlns:p="http://schemas.openxmlformats.org/presentationml/2006/main">
  <p:tag name="TIMING" val="|4.6"/>
</p:tagLst>
</file>

<file path=ppt/tags/tag20.xml><?xml version="1.0" encoding="utf-8"?>
<p:tagLst xmlns:a="http://schemas.openxmlformats.org/drawingml/2006/main" xmlns:r="http://schemas.openxmlformats.org/officeDocument/2006/relationships" xmlns:p="http://schemas.openxmlformats.org/presentationml/2006/main">
  <p:tag name="TIMING" val="|4.6"/>
</p:tagLst>
</file>

<file path=ppt/tags/tag21.xml><?xml version="1.0" encoding="utf-8"?>
<p:tagLst xmlns:a="http://schemas.openxmlformats.org/drawingml/2006/main" xmlns:r="http://schemas.openxmlformats.org/officeDocument/2006/relationships" xmlns:p="http://schemas.openxmlformats.org/presentationml/2006/main">
  <p:tag name="TIMING" val="|4.6"/>
</p:tagLst>
</file>

<file path=ppt/tags/tag22.xml><?xml version="1.0" encoding="utf-8"?>
<p:tagLst xmlns:a="http://schemas.openxmlformats.org/drawingml/2006/main" xmlns:r="http://schemas.openxmlformats.org/officeDocument/2006/relationships" xmlns:p="http://schemas.openxmlformats.org/presentationml/2006/main">
  <p:tag name="TIMING" val="|4.6"/>
</p:tagLst>
</file>

<file path=ppt/tags/tag23.xml><?xml version="1.0" encoding="utf-8"?>
<p:tagLst xmlns:a="http://schemas.openxmlformats.org/drawingml/2006/main" xmlns:r="http://schemas.openxmlformats.org/officeDocument/2006/relationships" xmlns:p="http://schemas.openxmlformats.org/presentationml/2006/main">
  <p:tag name="TIMING" val="|4.6"/>
</p:tagLst>
</file>

<file path=ppt/tags/tag24.xml><?xml version="1.0" encoding="utf-8"?>
<p:tagLst xmlns:a="http://schemas.openxmlformats.org/drawingml/2006/main" xmlns:r="http://schemas.openxmlformats.org/officeDocument/2006/relationships" xmlns:p="http://schemas.openxmlformats.org/presentationml/2006/main">
  <p:tag name="TIMING" val="|4.6"/>
</p:tagLst>
</file>

<file path=ppt/tags/tag25.xml><?xml version="1.0" encoding="utf-8"?>
<p:tagLst xmlns:a="http://schemas.openxmlformats.org/drawingml/2006/main" xmlns:r="http://schemas.openxmlformats.org/officeDocument/2006/relationships" xmlns:p="http://schemas.openxmlformats.org/presentationml/2006/main">
  <p:tag name="TIMING" val="|4.6"/>
</p:tagLst>
</file>

<file path=ppt/tags/tag26.xml><?xml version="1.0" encoding="utf-8"?>
<p:tagLst xmlns:a="http://schemas.openxmlformats.org/drawingml/2006/main" xmlns:r="http://schemas.openxmlformats.org/officeDocument/2006/relationships" xmlns:p="http://schemas.openxmlformats.org/presentationml/2006/main">
  <p:tag name="TIMING" val="|4.6"/>
</p:tagLst>
</file>

<file path=ppt/tags/tag27.xml><?xml version="1.0" encoding="utf-8"?>
<p:tagLst xmlns:a="http://schemas.openxmlformats.org/drawingml/2006/main" xmlns:r="http://schemas.openxmlformats.org/officeDocument/2006/relationships" xmlns:p="http://schemas.openxmlformats.org/presentationml/2006/main">
  <p:tag name="TIMING" val="|4.6"/>
</p:tagLst>
</file>

<file path=ppt/tags/tag28.xml><?xml version="1.0" encoding="utf-8"?>
<p:tagLst xmlns:a="http://schemas.openxmlformats.org/drawingml/2006/main" xmlns:r="http://schemas.openxmlformats.org/officeDocument/2006/relationships" xmlns:p="http://schemas.openxmlformats.org/presentationml/2006/main">
  <p:tag name="TIMING" val="|4.6"/>
</p:tagLst>
</file>

<file path=ppt/tags/tag29.xml><?xml version="1.0" encoding="utf-8"?>
<p:tagLst xmlns:a="http://schemas.openxmlformats.org/drawingml/2006/main" xmlns:r="http://schemas.openxmlformats.org/officeDocument/2006/relationships" xmlns:p="http://schemas.openxmlformats.org/presentationml/2006/main">
  <p:tag name="TIMING" val="|4.6"/>
</p:tagLst>
</file>

<file path=ppt/tags/tag3.xml><?xml version="1.0" encoding="utf-8"?>
<p:tagLst xmlns:a="http://schemas.openxmlformats.org/drawingml/2006/main" xmlns:r="http://schemas.openxmlformats.org/officeDocument/2006/relationships" xmlns:p="http://schemas.openxmlformats.org/presentationml/2006/main">
  <p:tag name="TIMING" val="|4.6"/>
</p:tagLst>
</file>

<file path=ppt/tags/tag30.xml><?xml version="1.0" encoding="utf-8"?>
<p:tagLst xmlns:a="http://schemas.openxmlformats.org/drawingml/2006/main" xmlns:r="http://schemas.openxmlformats.org/officeDocument/2006/relationships" xmlns:p="http://schemas.openxmlformats.org/presentationml/2006/main">
  <p:tag name="TIMING" val="|4.6"/>
</p:tagLst>
</file>

<file path=ppt/tags/tag31.xml><?xml version="1.0" encoding="utf-8"?>
<p:tagLst xmlns:a="http://schemas.openxmlformats.org/drawingml/2006/main" xmlns:r="http://schemas.openxmlformats.org/officeDocument/2006/relationships" xmlns:p="http://schemas.openxmlformats.org/presentationml/2006/main">
  <p:tag name="TIMING" val="|4.6"/>
</p:tagLst>
</file>

<file path=ppt/tags/tag4.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4.6"/>
</p:tagLst>
</file>

<file path=ppt/tags/tag6.xml><?xml version="1.0" encoding="utf-8"?>
<p:tagLst xmlns:a="http://schemas.openxmlformats.org/drawingml/2006/main" xmlns:r="http://schemas.openxmlformats.org/officeDocument/2006/relationships" xmlns:p="http://schemas.openxmlformats.org/presentationml/2006/main">
  <p:tag name="TIMING" val="|4.6"/>
</p:tagLst>
</file>

<file path=ppt/tags/tag7.xml><?xml version="1.0" encoding="utf-8"?>
<p:tagLst xmlns:a="http://schemas.openxmlformats.org/drawingml/2006/main" xmlns:r="http://schemas.openxmlformats.org/officeDocument/2006/relationships" xmlns:p="http://schemas.openxmlformats.org/presentationml/2006/main">
  <p:tag name="TIMING" val="|4.6"/>
</p:tagLst>
</file>

<file path=ppt/tags/tag8.xml><?xml version="1.0" encoding="utf-8"?>
<p:tagLst xmlns:a="http://schemas.openxmlformats.org/drawingml/2006/main" xmlns:r="http://schemas.openxmlformats.org/officeDocument/2006/relationships" xmlns:p="http://schemas.openxmlformats.org/presentationml/2006/main">
  <p:tag name="TIMING" val="|4.6"/>
</p:tagLst>
</file>

<file path=ppt/tags/tag9.xml><?xml version="1.0" encoding="utf-8"?>
<p:tagLst xmlns:a="http://schemas.openxmlformats.org/drawingml/2006/main" xmlns:r="http://schemas.openxmlformats.org/officeDocument/2006/relationships" xmlns:p="http://schemas.openxmlformats.org/presentationml/2006/main">
  <p:tag name="TIMING" val="|4.6"/>
</p:tagLst>
</file>

<file path=ppt/theme/theme1.xml><?xml version="1.0" encoding="utf-8"?>
<a:theme xmlns:a="http://schemas.openxmlformats.org/drawingml/2006/main" name="2_默认设计模板">
  <a:themeElements>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8ED5E6"/>
            </a:gs>
            <a:gs pos="100000">
              <a:srgbClr val="00A0C6"/>
            </a:gs>
          </a:gsLst>
          <a:lin ang="0" scaled="1"/>
        </a:gradFill>
        <a:ln w="9525">
          <a:noFill/>
          <a:round/>
          <a:headEnd/>
          <a:tailEnd/>
        </a:ln>
      </a:spPr>
      <a:bodyPr/>
      <a:lstStyle>
        <a:defPPr>
          <a:defRPr/>
        </a:defPPr>
      </a:lstStyle>
    </a:spDef>
    <a:lnDef>
      <a:spPr bwMode="auto">
        <a:xfrm>
          <a:off x="0" y="0"/>
          <a:ext cx="1" cy="1"/>
        </a:xfrm>
        <a:custGeom>
          <a:avLst/>
          <a:gdLst/>
          <a:ahLst/>
          <a:cxnLst/>
          <a:rect l="0" t="0" r="0" b="0"/>
          <a:pathLst/>
        </a:custGeom>
        <a:gradFill rotWithShape="0">
          <a:gsLst>
            <a:gs pos="0">
              <a:schemeClr val="hlink"/>
            </a:gs>
            <a:gs pos="50000">
              <a:srgbClr val="FFFFFF"/>
            </a:gs>
            <a:gs pos="100000">
              <a:schemeClr val="hlink"/>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20000"/>
          </a:lnSpc>
          <a:spcBef>
            <a:spcPct val="0"/>
          </a:spcBef>
          <a:spcAft>
            <a:spcPct val="0"/>
          </a:spcAft>
          <a:buClr>
            <a:srgbClr val="A50021"/>
          </a:buClr>
          <a:buSzTx/>
          <a:buFont typeface="Arial Unicode MS" pitchFamily="34" charset="-122"/>
          <a:buNone/>
          <a:tabLst/>
          <a:defRPr kumimoji="1" lang="zh-CN" altLang="en-US" sz="2000" b="1"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hlink"/>
            </a:gs>
            <a:gs pos="50000">
              <a:srgbClr val="FFFFFF"/>
            </a:gs>
            <a:gs pos="100000">
              <a:schemeClr val="hlink"/>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20000"/>
          </a:lnSpc>
          <a:spcBef>
            <a:spcPct val="0"/>
          </a:spcBef>
          <a:spcAft>
            <a:spcPct val="0"/>
          </a:spcAft>
          <a:buClr>
            <a:srgbClr val="A50021"/>
          </a:buClr>
          <a:buSzTx/>
          <a:buFont typeface="Arial Unicode MS" pitchFamily="34" charset="-122"/>
          <a:buNone/>
          <a:tabLst/>
          <a:defRPr kumimoji="1" lang="zh-CN" altLang="en-US" sz="2000" b="1"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gradFill rotWithShape="0">
          <a:gsLst>
            <a:gs pos="0">
              <a:schemeClr val="hlink"/>
            </a:gs>
            <a:gs pos="50000">
              <a:srgbClr val="FFFFFF"/>
            </a:gs>
            <a:gs pos="100000">
              <a:schemeClr val="hlink"/>
            </a:gs>
          </a:gsLst>
          <a:lin ang="5400000" scaled="1"/>
        </a:gra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20000"/>
          </a:lnSpc>
          <a:spcBef>
            <a:spcPct val="0"/>
          </a:spcBef>
          <a:spcAft>
            <a:spcPct val="0"/>
          </a:spcAft>
          <a:buClr>
            <a:srgbClr val="A50021"/>
          </a:buClr>
          <a:buSzTx/>
          <a:buFont typeface="Arial Unicode MS" pitchFamily="34" charset="-122"/>
          <a:buNone/>
          <a:tabLst/>
          <a:defRPr kumimoji="1" lang="zh-CN" altLang="en-US" sz="2000" b="1"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1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74954</TotalTime>
  <Words>6167</Words>
  <Application>Microsoft Office PowerPoint</Application>
  <PresentationFormat>宽屏</PresentationFormat>
  <Paragraphs>598</Paragraphs>
  <Slides>33</Slides>
  <Notes>33</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44" baseType="lpstr">
      <vt:lpstr>黑体</vt:lpstr>
      <vt:lpstr>Arial Unicode MS</vt:lpstr>
      <vt:lpstr>楷体</vt:lpstr>
      <vt:lpstr>微软雅黑</vt:lpstr>
      <vt:lpstr>Wingdings</vt:lpstr>
      <vt:lpstr>宋体</vt:lpstr>
      <vt:lpstr>Arial</vt:lpstr>
      <vt:lpstr>Times New Roman</vt:lpstr>
      <vt:lpstr>2_默认设计模板</vt:lpstr>
      <vt:lpstr>1_默认设计模板</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CBZHOU</dc:creator>
  <cp:lastModifiedBy>hao wang</cp:lastModifiedBy>
  <cp:revision>4086</cp:revision>
  <cp:lastPrinted>1601-01-01T00:00:00Z</cp:lastPrinted>
  <dcterms:created xsi:type="dcterms:W3CDTF">1601-01-01T00:00:00Z</dcterms:created>
  <dcterms:modified xsi:type="dcterms:W3CDTF">2022-05-15T02:54:20Z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